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69" r:id="rId3"/>
  </p:sldMasterIdLst>
  <p:notesMasterIdLst>
    <p:notesMasterId r:id="rId30"/>
  </p:notesMasterIdLst>
  <p:handoutMasterIdLst>
    <p:handoutMasterId r:id="rId31"/>
  </p:handoutMasterIdLst>
  <p:sldIdLst>
    <p:sldId id="414" r:id="rId4"/>
    <p:sldId id="274" r:id="rId5"/>
    <p:sldId id="388" r:id="rId6"/>
    <p:sldId id="389" r:id="rId7"/>
    <p:sldId id="415" r:id="rId8"/>
    <p:sldId id="391" r:id="rId9"/>
    <p:sldId id="418" r:id="rId10"/>
    <p:sldId id="419" r:id="rId11"/>
    <p:sldId id="420" r:id="rId12"/>
    <p:sldId id="421" r:id="rId13"/>
    <p:sldId id="392" r:id="rId14"/>
    <p:sldId id="410" r:id="rId15"/>
    <p:sldId id="394" r:id="rId16"/>
    <p:sldId id="395" r:id="rId17"/>
    <p:sldId id="396" r:id="rId18"/>
    <p:sldId id="398" r:id="rId19"/>
    <p:sldId id="399" r:id="rId20"/>
    <p:sldId id="400" r:id="rId21"/>
    <p:sldId id="413" r:id="rId22"/>
    <p:sldId id="408" r:id="rId23"/>
    <p:sldId id="407" r:id="rId24"/>
    <p:sldId id="416" r:id="rId25"/>
    <p:sldId id="417" r:id="rId26"/>
    <p:sldId id="409" r:id="rId27"/>
    <p:sldId id="411" r:id="rId28"/>
    <p:sldId id="412" r:id="rId29"/>
  </p:sldIdLst>
  <p:sldSz cx="9144000" cy="6858000" type="screen4x3"/>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727272"/>
    <a:srgbClr val="8DAAB9"/>
    <a:srgbClr val="66717B"/>
    <a:srgbClr val="18B9E8"/>
    <a:srgbClr val="BDC5C8"/>
    <a:srgbClr val="E65113"/>
    <a:srgbClr val="9B9B9B"/>
    <a:srgbClr val="E85D10"/>
    <a:srgbClr val="F7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64"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C7AF4811-A18F-4CDD-A15E-82D2394025A5}" type="datetimeFigureOut">
              <a:rPr lang="fr-FR" smtClean="0"/>
              <a:t>10/02/2017</a:t>
            </a:fld>
            <a:endParaRPr lang="fr-FR"/>
          </a:p>
        </p:txBody>
      </p:sp>
      <p:sp>
        <p:nvSpPr>
          <p:cNvPr id="4" name="Espace réservé du pied de page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BA12B767-8D9B-4881-AEFF-1277873D71C2}" type="slidenum">
              <a:rPr lang="fr-FR" smtClean="0"/>
              <a:t>‹#›</a:t>
            </a:fld>
            <a:endParaRPr lang="fr-FR"/>
          </a:p>
        </p:txBody>
      </p:sp>
    </p:spTree>
    <p:extLst>
      <p:ext uri="{BB962C8B-B14F-4D97-AF65-F5344CB8AC3E}">
        <p14:creationId xmlns:p14="http://schemas.microsoft.com/office/powerpoint/2010/main" val="155166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1F40EF0E-6886-4379-A291-83E544BB7AA0}" type="datetimeFigureOut">
              <a:rPr lang="fr-FR" smtClean="0"/>
              <a:t>10/02/2017</a:t>
            </a:fld>
            <a:endParaRPr lang="fr-FR"/>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FF657988-B605-420A-9CFC-576CE72690C7}" type="slidenum">
              <a:rPr lang="fr-FR" smtClean="0"/>
              <a:t>‹#›</a:t>
            </a:fld>
            <a:endParaRPr lang="fr-FR"/>
          </a:p>
        </p:txBody>
      </p:sp>
    </p:spTree>
    <p:extLst>
      <p:ext uri="{BB962C8B-B14F-4D97-AF65-F5344CB8AC3E}">
        <p14:creationId xmlns:p14="http://schemas.microsoft.com/office/powerpoint/2010/main" val="161868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F657988-B605-420A-9CFC-576CE72690C7}" type="slidenum">
              <a:rPr lang="fr-FR" smtClean="0"/>
              <a:t>2</a:t>
            </a:fld>
            <a:endParaRPr lang="fr-FR"/>
          </a:p>
        </p:txBody>
      </p:sp>
    </p:spTree>
    <p:extLst>
      <p:ext uri="{BB962C8B-B14F-4D97-AF65-F5344CB8AC3E}">
        <p14:creationId xmlns:p14="http://schemas.microsoft.com/office/powerpoint/2010/main" val="34073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F657988-B605-420A-9CFC-576CE72690C7}" type="slidenum">
              <a:rPr lang="fr-FR" smtClean="0"/>
              <a:t>7</a:t>
            </a:fld>
            <a:endParaRPr lang="fr-FR"/>
          </a:p>
        </p:txBody>
      </p:sp>
    </p:spTree>
    <p:extLst>
      <p:ext uri="{BB962C8B-B14F-4D97-AF65-F5344CB8AC3E}">
        <p14:creationId xmlns:p14="http://schemas.microsoft.com/office/powerpoint/2010/main" val="1300577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55576" y="2996952"/>
            <a:ext cx="5112568" cy="1368152"/>
          </a:xfrm>
          <a:prstGeom prst="rect">
            <a:avLst/>
          </a:prstGeom>
        </p:spPr>
        <p:txBody>
          <a:bodyPr anchor="ctr"/>
          <a:lstStyle>
            <a:lvl1pPr algn="ctr">
              <a:defRPr sz="3100" b="1" cap="all" baseline="0">
                <a:solidFill>
                  <a:srgbClr val="727272"/>
                </a:solidFill>
                <a:latin typeface="Ubuntu" panose="020B0504030602030204" pitchFamily="34" charset="0"/>
                <a:cs typeface="Arial" panose="020B0604020202020204" pitchFamily="34" charset="0"/>
              </a:defRPr>
            </a:lvl1pPr>
          </a:lstStyle>
          <a:p>
            <a:r>
              <a:rPr lang="fr-FR" dirty="0" err="1" smtClean="0"/>
              <a:t>Lorem</a:t>
            </a:r>
            <a:r>
              <a:rPr lang="fr-FR" dirty="0" smtClean="0"/>
              <a:t> </a:t>
            </a:r>
            <a:r>
              <a:rPr lang="fr-FR" dirty="0" err="1" smtClean="0"/>
              <a:t>ipsum</a:t>
            </a:r>
            <a:r>
              <a:rPr lang="fr-FR" dirty="0" smtClean="0"/>
              <a:t> </a:t>
            </a:r>
            <a:r>
              <a:rPr lang="fr-FR" dirty="0" err="1" smtClean="0"/>
              <a:t>dolor</a:t>
            </a:r>
            <a:r>
              <a:rPr lang="fr-FR" dirty="0" smtClean="0"/>
              <a:t> </a:t>
            </a:r>
            <a:r>
              <a:rPr lang="fr-FR" dirty="0" err="1" smtClean="0"/>
              <a:t>sit</a:t>
            </a:r>
            <a:r>
              <a:rPr lang="fr-FR" dirty="0" smtClean="0"/>
              <a:t> </a:t>
            </a:r>
            <a:r>
              <a:rPr lang="fr-FR" dirty="0" err="1" smtClean="0"/>
              <a:t>amet</a:t>
            </a:r>
            <a:r>
              <a:rPr lang="fr-FR" dirty="0" smtClean="0"/>
              <a:t>, </a:t>
            </a:r>
            <a:r>
              <a:rPr lang="fr-FR" dirty="0" err="1" smtClean="0"/>
              <a:t>adipiscing</a:t>
            </a:r>
            <a:r>
              <a:rPr lang="fr-FR" dirty="0" smtClean="0"/>
              <a:t> </a:t>
            </a:r>
            <a:r>
              <a:rPr lang="fr-FR" dirty="0" err="1" smtClean="0"/>
              <a:t>elit</a:t>
            </a:r>
            <a:endParaRPr lang="fr-FR" dirty="0"/>
          </a:p>
        </p:txBody>
      </p:sp>
      <p:sp>
        <p:nvSpPr>
          <p:cNvPr id="10" name="Espace réservé du contenu 9"/>
          <p:cNvSpPr>
            <a:spLocks noGrp="1"/>
          </p:cNvSpPr>
          <p:nvPr>
            <p:ph sz="quarter" idx="10" hasCustomPrompt="1"/>
          </p:nvPr>
        </p:nvSpPr>
        <p:spPr>
          <a:xfrm>
            <a:off x="755576" y="5391834"/>
            <a:ext cx="5112644" cy="307749"/>
          </a:xfrm>
          <a:prstGeom prst="rect">
            <a:avLst/>
          </a:prstGeom>
        </p:spPr>
        <p:txBody>
          <a:bodyPr/>
          <a:lstStyle>
            <a:lvl1pPr marL="0" indent="0" algn="ctr">
              <a:buNone/>
              <a:defRPr sz="2000" b="0" baseline="0">
                <a:solidFill>
                  <a:srgbClr val="727272"/>
                </a:solidFill>
                <a:latin typeface="Ubuntu" panose="020B0504030602030204" pitchFamily="34" charset="0"/>
                <a:ea typeface="Droid Sans" panose="020B0606030804020204" pitchFamily="34" charset="0"/>
                <a:cs typeface="Droid Sans" panose="020B0606030804020204" pitchFamily="34" charset="0"/>
              </a:defRPr>
            </a:lvl1pPr>
            <a:lvl2pPr marL="457200" indent="0">
              <a:buNone/>
              <a:defRPr sz="1800">
                <a:solidFill>
                  <a:srgbClr val="000000"/>
                </a:solidFill>
                <a:latin typeface="Arial" panose="020B0604020202020204" pitchFamily="34" charset="0"/>
                <a:cs typeface="Arial" panose="020B0604020202020204" pitchFamily="34" charset="0"/>
              </a:defRPr>
            </a:lvl2pPr>
            <a:lvl3pPr marL="914400" indent="0">
              <a:buNone/>
              <a:defRPr sz="1800">
                <a:solidFill>
                  <a:srgbClr val="000000"/>
                </a:solidFill>
                <a:latin typeface="Arial" panose="020B0604020202020204" pitchFamily="34" charset="0"/>
                <a:cs typeface="Arial" panose="020B0604020202020204" pitchFamily="34" charset="0"/>
              </a:defRPr>
            </a:lvl3pPr>
            <a:lvl4pPr marL="1371600" indent="0">
              <a:buNone/>
              <a:defRPr sz="1800">
                <a:solidFill>
                  <a:srgbClr val="000000"/>
                </a:solidFill>
                <a:latin typeface="Arial" panose="020B0604020202020204" pitchFamily="34" charset="0"/>
                <a:cs typeface="Arial" panose="020B0604020202020204" pitchFamily="34" charset="0"/>
              </a:defRPr>
            </a:lvl4pPr>
            <a:lvl5pPr marL="1828800" indent="0">
              <a:buNone/>
              <a:defRPr sz="1800">
                <a:solidFill>
                  <a:srgbClr val="000000"/>
                </a:solidFill>
                <a:latin typeface="Arial" panose="020B0604020202020204" pitchFamily="34" charset="0"/>
                <a:cs typeface="Arial" panose="020B0604020202020204" pitchFamily="34" charset="0"/>
              </a:defRPr>
            </a:lvl5pPr>
          </a:lstStyle>
          <a:p>
            <a:pPr lvl="0"/>
            <a:r>
              <a:rPr lang="fr-FR" dirty="0" smtClean="0"/>
              <a:t>23/09/2014</a:t>
            </a:r>
            <a:endParaRPr lang="fr-FR" dirty="0"/>
          </a:p>
        </p:txBody>
      </p:sp>
      <p:sp>
        <p:nvSpPr>
          <p:cNvPr id="6" name="Espace réservé du texte 5"/>
          <p:cNvSpPr>
            <a:spLocks noGrp="1"/>
          </p:cNvSpPr>
          <p:nvPr>
            <p:ph type="body" sz="quarter" idx="11" hasCustomPrompt="1"/>
          </p:nvPr>
        </p:nvSpPr>
        <p:spPr>
          <a:xfrm>
            <a:off x="755576" y="4548544"/>
            <a:ext cx="5112568" cy="788478"/>
          </a:xfrm>
          <a:prstGeom prst="rect">
            <a:avLst/>
          </a:prstGeom>
        </p:spPr>
        <p:txBody>
          <a:bodyPr/>
          <a:lstStyle>
            <a:lvl1pPr marL="0" indent="0">
              <a:buNone/>
              <a:defRPr sz="2000" baseline="0">
                <a:solidFill>
                  <a:srgbClr val="727272"/>
                </a:solidFill>
                <a:latin typeface="Ubuntu" panose="020B0504030602030204" pitchFamily="34" charset="0"/>
                <a:ea typeface="Droid Sans" panose="020B0606030804020204" pitchFamily="34" charset="0"/>
                <a:cs typeface="Droid Sans" panose="020B0606030804020204" pitchFamily="34" charset="0"/>
              </a:defRPr>
            </a:lvl1pPr>
            <a:lvl2pPr marL="4572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2pPr>
            <a:lvl3pPr marL="9144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3pPr>
            <a:lvl4pPr marL="13716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4pPr>
            <a:lvl5pPr marL="1828800" indent="0">
              <a:buNone/>
              <a:defRPr sz="1700">
                <a:solidFill>
                  <a:schemeClr val="bg1"/>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pt-BR" dirty="0" smtClean="0"/>
              <a:t>Suspendisse risus ipsum, egestas nec, dapibus pulvinar velit tempor porttitor</a:t>
            </a:r>
            <a:endParaRPr lang="fr-FR"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7228" y="4437112"/>
            <a:ext cx="2474772" cy="18286"/>
          </a:xfrm>
          <a:prstGeom prst="rect">
            <a:avLst/>
          </a:prstGeom>
        </p:spPr>
      </p:pic>
    </p:spTree>
    <p:extLst>
      <p:ext uri="{BB962C8B-B14F-4D97-AF65-F5344CB8AC3E}">
        <p14:creationId xmlns:p14="http://schemas.microsoft.com/office/powerpoint/2010/main" val="133998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2" name="Titre 1"/>
          <p:cNvSpPr>
            <a:spLocks noGrp="1"/>
          </p:cNvSpPr>
          <p:nvPr>
            <p:ph type="title"/>
          </p:nvPr>
        </p:nvSpPr>
        <p:spPr>
          <a:xfrm>
            <a:off x="1043608" y="43867"/>
            <a:ext cx="6048672" cy="960612"/>
          </a:xfrm>
          <a:prstGeom prst="rect">
            <a:avLst/>
          </a:prstGeom>
        </p:spPr>
        <p:txBody>
          <a:bodyPr anchor="ctr"/>
          <a:lstStyle>
            <a:lvl1pPr algn="l">
              <a:defRPr sz="3100" b="1" cap="all" baseline="0">
                <a:solidFill>
                  <a:srgbClr val="727272"/>
                </a:solidFill>
                <a:latin typeface="Ubuntu" panose="020B0504030602030204" pitchFamily="34" charset="0"/>
              </a:defRPr>
            </a:lvl1pPr>
          </a:lstStyle>
          <a:p>
            <a:r>
              <a:rPr lang="fr-FR" dirty="0" smtClean="0"/>
              <a:t>Modifiez le style du titre</a:t>
            </a:r>
            <a:endParaRPr lang="fr-FR" dirty="0"/>
          </a:p>
        </p:txBody>
      </p:sp>
      <p:sp>
        <p:nvSpPr>
          <p:cNvPr id="4" name="Espace réservé du texte 3"/>
          <p:cNvSpPr>
            <a:spLocks noGrp="1"/>
          </p:cNvSpPr>
          <p:nvPr>
            <p:ph type="body" sz="quarter" idx="10"/>
          </p:nvPr>
        </p:nvSpPr>
        <p:spPr>
          <a:xfrm>
            <a:off x="1043608" y="1556792"/>
            <a:ext cx="4608512" cy="4536504"/>
          </a:xfrm>
          <a:prstGeom prst="rect">
            <a:avLst/>
          </a:prstGeom>
        </p:spPr>
        <p:txBody>
          <a:bodyPr/>
          <a:lstStyle>
            <a:lvl1pPr marL="342900" indent="-342900">
              <a:spcAft>
                <a:spcPts val="1000"/>
              </a:spcAft>
              <a:buFontTx/>
              <a:buBlip>
                <a:blip r:embed="rId2"/>
              </a:buBlip>
              <a:defRPr lang="fr-FR" sz="2200" b="0" i="0" u="none" strike="noStrike" kern="1200" baseline="0" dirty="0" smtClean="0">
                <a:solidFill>
                  <a:srgbClr val="727272"/>
                </a:solidFill>
                <a:latin typeface="Ubuntu" panose="020B0504030602030204" pitchFamily="34" charset="0"/>
                <a:ea typeface="+mn-ea"/>
                <a:cs typeface="+mn-cs"/>
              </a:defRPr>
            </a:lvl1pPr>
            <a:lvl2pPr marL="742950" indent="-285750">
              <a:spcAft>
                <a:spcPts val="1000"/>
              </a:spcAft>
              <a:buFont typeface="Wingdings" panose="05000000000000000000" pitchFamily="2" charset="2"/>
              <a:buChar char="§"/>
              <a:defRPr lang="fr-FR" sz="2000" b="0" i="0" u="none" strike="noStrike" kern="1200" baseline="0" dirty="0" smtClean="0">
                <a:solidFill>
                  <a:srgbClr val="727272"/>
                </a:solidFill>
                <a:latin typeface="Ubuntu" panose="020B0504030602030204" pitchFamily="34" charset="0"/>
                <a:ea typeface="+mn-ea"/>
                <a:cs typeface="+mn-cs"/>
              </a:defRPr>
            </a:lvl2pPr>
            <a:lvl3pPr>
              <a:spcAft>
                <a:spcPts val="1000"/>
              </a:spcAft>
              <a:defRPr lang="fr-FR" sz="1800" b="0" i="0" u="none" strike="noStrike" kern="1200" baseline="0" dirty="0">
                <a:solidFill>
                  <a:srgbClr val="727272"/>
                </a:solidFill>
                <a:latin typeface="Ubuntu" panose="020B0504030602030204" pitchFamily="34" charset="0"/>
                <a:ea typeface="+mn-ea"/>
                <a:cs typeface="+mn-cs"/>
              </a:defRPr>
            </a:lvl3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
        <p:nvSpPr>
          <p:cNvPr id="7" name="Espace réservé pour une image  9"/>
          <p:cNvSpPr>
            <a:spLocks noGrp="1"/>
          </p:cNvSpPr>
          <p:nvPr>
            <p:ph type="pic" sz="quarter" idx="13"/>
          </p:nvPr>
        </p:nvSpPr>
        <p:spPr>
          <a:xfrm>
            <a:off x="6158133" y="1570536"/>
            <a:ext cx="1798244" cy="1282400"/>
          </a:xfrm>
          <a:prstGeom prst="rect">
            <a:avLst/>
          </a:prstGeom>
        </p:spPr>
        <p:txBody>
          <a:bodyPr/>
          <a:lstStyle>
            <a:lvl1pPr marL="0" indent="0">
              <a:buNone/>
              <a:defRPr sz="2000" i="1" cap="none" baseline="0">
                <a:solidFill>
                  <a:srgbClr val="727272"/>
                </a:solidFill>
                <a:latin typeface="Ubuntu" panose="020B0504030602030204" pitchFamily="34" charset="0"/>
              </a:defRPr>
            </a:lvl1pPr>
          </a:lstStyle>
          <a:p>
            <a:endParaRPr lang="fr-FR" dirty="0"/>
          </a:p>
        </p:txBody>
      </p:sp>
    </p:spTree>
    <p:extLst>
      <p:ext uri="{BB962C8B-B14F-4D97-AF65-F5344CB8AC3E}">
        <p14:creationId xmlns:p14="http://schemas.microsoft.com/office/powerpoint/2010/main" val="332633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e seul">
    <p:spTree>
      <p:nvGrpSpPr>
        <p:cNvPr id="1" name=""/>
        <p:cNvGrpSpPr/>
        <p:nvPr/>
      </p:nvGrpSpPr>
      <p:grpSpPr>
        <a:xfrm>
          <a:off x="0" y="0"/>
          <a:ext cx="0" cy="0"/>
          <a:chOff x="0" y="0"/>
          <a:chExt cx="0" cy="0"/>
        </a:xfrm>
      </p:grpSpPr>
      <p:sp>
        <p:nvSpPr>
          <p:cNvPr id="2" name="Titre 1"/>
          <p:cNvSpPr>
            <a:spLocks noGrp="1"/>
          </p:cNvSpPr>
          <p:nvPr>
            <p:ph type="title"/>
          </p:nvPr>
        </p:nvSpPr>
        <p:spPr>
          <a:xfrm>
            <a:off x="1043608" y="43867"/>
            <a:ext cx="6048672" cy="960612"/>
          </a:xfrm>
          <a:prstGeom prst="rect">
            <a:avLst/>
          </a:prstGeom>
        </p:spPr>
        <p:txBody>
          <a:bodyPr anchor="ctr"/>
          <a:lstStyle>
            <a:lvl1pPr algn="l">
              <a:defRPr sz="3100" b="1" cap="all" baseline="0">
                <a:solidFill>
                  <a:srgbClr val="727272"/>
                </a:solidFill>
                <a:latin typeface="Ubuntu" panose="020B0504030602030204" pitchFamily="34" charset="0"/>
              </a:defRPr>
            </a:lvl1pPr>
          </a:lstStyle>
          <a:p>
            <a:r>
              <a:rPr lang="fr-FR" dirty="0" smtClean="0"/>
              <a:t>Modifiez le style du titre</a:t>
            </a:r>
            <a:endParaRPr lang="fr-FR" dirty="0"/>
          </a:p>
        </p:txBody>
      </p:sp>
      <p:sp>
        <p:nvSpPr>
          <p:cNvPr id="4" name="Espace réservé du texte 3"/>
          <p:cNvSpPr>
            <a:spLocks noGrp="1"/>
          </p:cNvSpPr>
          <p:nvPr>
            <p:ph type="body" sz="quarter" idx="10"/>
          </p:nvPr>
        </p:nvSpPr>
        <p:spPr>
          <a:xfrm>
            <a:off x="1043608" y="1556792"/>
            <a:ext cx="6696744" cy="4392488"/>
          </a:xfrm>
          <a:prstGeom prst="rect">
            <a:avLst/>
          </a:prstGeom>
        </p:spPr>
        <p:txBody>
          <a:bodyPr/>
          <a:lstStyle>
            <a:lvl1pPr marL="342900" indent="-342900">
              <a:spcAft>
                <a:spcPts val="1000"/>
              </a:spcAft>
              <a:buFontTx/>
              <a:buBlip>
                <a:blip r:embed="rId2"/>
              </a:buBlip>
              <a:defRPr lang="fr-FR" sz="2200" b="0" i="0" u="none" strike="noStrike" kern="1200" baseline="0" dirty="0" smtClean="0">
                <a:solidFill>
                  <a:srgbClr val="727272"/>
                </a:solidFill>
                <a:latin typeface="Ubuntu" panose="020B0504030602030204" pitchFamily="34" charset="0"/>
                <a:ea typeface="+mn-ea"/>
                <a:cs typeface="+mn-cs"/>
              </a:defRPr>
            </a:lvl1pPr>
            <a:lvl2pPr marL="742950" indent="-285750">
              <a:spcAft>
                <a:spcPts val="1000"/>
              </a:spcAft>
              <a:buFont typeface="Wingdings" panose="05000000000000000000" pitchFamily="2" charset="2"/>
              <a:buChar char="§"/>
              <a:defRPr lang="fr-FR" sz="2000" b="0" i="0" u="none" strike="noStrike" kern="1200" baseline="0" dirty="0" smtClean="0">
                <a:solidFill>
                  <a:srgbClr val="727272"/>
                </a:solidFill>
                <a:latin typeface="Ubuntu" panose="020B0504030602030204" pitchFamily="34" charset="0"/>
                <a:ea typeface="+mn-ea"/>
                <a:cs typeface="+mn-cs"/>
              </a:defRPr>
            </a:lvl2pPr>
            <a:lvl3pPr>
              <a:spcAft>
                <a:spcPts val="1000"/>
              </a:spcAft>
              <a:defRPr lang="fr-FR" sz="1800" b="0" i="0" u="none" strike="noStrike" kern="1200" baseline="0" dirty="0">
                <a:solidFill>
                  <a:srgbClr val="727272"/>
                </a:solidFill>
                <a:latin typeface="Ubuntu" panose="020B0504030602030204" pitchFamily="34" charset="0"/>
                <a:ea typeface="+mn-ea"/>
                <a:cs typeface="+mn-cs"/>
              </a:defRPr>
            </a:lvl3pPr>
          </a:lstStyle>
          <a:p>
            <a:pPr lvl="0"/>
            <a:r>
              <a:rPr lang="fr-FR" dirty="0" smtClean="0"/>
              <a:t>Modifiez les styles du texte du masque</a:t>
            </a:r>
          </a:p>
          <a:p>
            <a:pPr lvl="1"/>
            <a:r>
              <a:rPr lang="fr-FR" dirty="0" smtClean="0"/>
              <a:t>Deuxième niveau</a:t>
            </a:r>
          </a:p>
          <a:p>
            <a:pPr lvl="2"/>
            <a:r>
              <a:rPr lang="fr-FR" dirty="0" smtClean="0"/>
              <a:t>Troisième niveau</a:t>
            </a:r>
            <a:endParaRPr lang="fr-FR" dirty="0"/>
          </a:p>
        </p:txBody>
      </p:sp>
    </p:spTree>
    <p:extLst>
      <p:ext uri="{BB962C8B-B14F-4D97-AF65-F5344CB8AC3E}">
        <p14:creationId xmlns:p14="http://schemas.microsoft.com/office/powerpoint/2010/main" val="172522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CD2B992-CD02-4B85-B4B3-7ECEDC098CC8}" type="datetime1">
              <a:rPr lang="en-GB" smtClean="0"/>
              <a:t>10/02/2017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3991088" y="6520259"/>
            <a:ext cx="1161826" cy="365125"/>
          </a:xfrm>
        </p:spPr>
        <p:txBody>
          <a:bodyPr/>
          <a:lstStyle/>
          <a:p>
            <a:pPr>
              <a:defRPr/>
            </a:pPr>
            <a:fld id="{B6076C5A-FD4C-4A35-A80E-D06D1A82FC77}" type="slidenum">
              <a:rPr lang="en-GB" smtClean="0"/>
              <a:pPr>
                <a:defRPr/>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16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C37763-0E87-4858-ACEE-F9993C45FB07}"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26AF5-CD5B-4290-B559-A7B8517DC250}" type="slidenum">
              <a:rPr lang="en-US" smtClean="0"/>
              <a:t>‹#›</a:t>
            </a:fld>
            <a:endParaRPr lang="en-US"/>
          </a:p>
        </p:txBody>
      </p:sp>
    </p:spTree>
    <p:extLst>
      <p:ext uri="{BB962C8B-B14F-4D97-AF65-F5344CB8AC3E}">
        <p14:creationId xmlns:p14="http://schemas.microsoft.com/office/powerpoint/2010/main" val="338431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ransition">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1043608" y="2564904"/>
            <a:ext cx="6984776" cy="1584176"/>
          </a:xfrm>
          <a:prstGeom prst="rect">
            <a:avLst/>
          </a:prstGeom>
        </p:spPr>
        <p:txBody>
          <a:bodyPr/>
          <a:lstStyle>
            <a:lvl1pPr algn="l">
              <a:defRPr sz="3100" b="1" cap="all" baseline="0">
                <a:solidFill>
                  <a:srgbClr val="727272"/>
                </a:solidFill>
                <a:latin typeface="Ubuntu" panose="020B0504030602030204" pitchFamily="34" charset="0"/>
              </a:defRPr>
            </a:lvl1pPr>
          </a:lstStyle>
          <a:p>
            <a:r>
              <a:rPr lang="fr-FR" dirty="0" smtClean="0"/>
              <a:t>Slide de transition Sed </a:t>
            </a:r>
            <a:r>
              <a:rPr lang="fr-FR" dirty="0" err="1" smtClean="0"/>
              <a:t>tincidunt</a:t>
            </a:r>
            <a:r>
              <a:rPr lang="fr-FR" dirty="0" smtClean="0"/>
              <a:t> </a:t>
            </a:r>
            <a:r>
              <a:rPr lang="fr-FR" dirty="0" err="1" smtClean="0"/>
              <a:t>feugiat</a:t>
            </a:r>
            <a:r>
              <a:rPr lang="fr-FR" dirty="0" smtClean="0"/>
              <a:t> </a:t>
            </a:r>
            <a:r>
              <a:rPr lang="fr-FR" dirty="0" err="1" smtClean="0"/>
              <a:t>mauris</a:t>
            </a:r>
            <a:r>
              <a:rPr lang="fr-FR" dirty="0" smtClean="0"/>
              <a:t>. </a:t>
            </a:r>
            <a:r>
              <a:rPr lang="fr-FR" dirty="0" err="1" smtClean="0"/>
              <a:t>Fusce</a:t>
            </a:r>
            <a:r>
              <a:rPr lang="fr-FR" dirty="0" smtClean="0"/>
              <a:t> ut mi a </a:t>
            </a:r>
            <a:r>
              <a:rPr lang="fr-FR" dirty="0" err="1" smtClean="0"/>
              <a:t>odio</a:t>
            </a:r>
            <a:r>
              <a:rPr lang="fr-FR" dirty="0" smtClean="0"/>
              <a:t> </a:t>
            </a:r>
            <a:r>
              <a:rPr lang="fr-FR" dirty="0" err="1" smtClean="0"/>
              <a:t>euismod</a:t>
            </a:r>
            <a:endParaRPr lang="fr-FR" dirty="0"/>
          </a:p>
        </p:txBody>
      </p:sp>
    </p:spTree>
    <p:extLst>
      <p:ext uri="{BB962C8B-B14F-4D97-AF65-F5344CB8AC3E}">
        <p14:creationId xmlns:p14="http://schemas.microsoft.com/office/powerpoint/2010/main" val="1796496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91680" y="1700808"/>
            <a:ext cx="3175754" cy="847274"/>
          </a:xfrm>
          <a:prstGeom prst="rect">
            <a:avLst/>
          </a:prstGeom>
        </p:spPr>
      </p:pic>
    </p:spTree>
    <p:extLst>
      <p:ext uri="{BB962C8B-B14F-4D97-AF65-F5344CB8AC3E}">
        <p14:creationId xmlns:p14="http://schemas.microsoft.com/office/powerpoint/2010/main" val="83294765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04248" y="6021288"/>
            <a:ext cx="1987132" cy="530308"/>
          </a:xfrm>
          <a:prstGeom prst="rect">
            <a:avLst/>
          </a:prstGeom>
        </p:spPr>
      </p:pic>
    </p:spTree>
    <p:extLst>
      <p:ext uri="{BB962C8B-B14F-4D97-AF65-F5344CB8AC3E}">
        <p14:creationId xmlns:p14="http://schemas.microsoft.com/office/powerpoint/2010/main" val="352037857"/>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8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1795407"/>
            <a:ext cx="9143245" cy="3267186"/>
          </a:xfrm>
          <a:prstGeom prst="rect">
            <a:avLst/>
          </a:prstGeom>
        </p:spPr>
      </p:pic>
      <p:pic>
        <p:nvPicPr>
          <p:cNvPr id="5" name="Imag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4248" y="6021288"/>
            <a:ext cx="1987132" cy="530308"/>
          </a:xfrm>
          <a:prstGeom prst="rect">
            <a:avLst/>
          </a:prstGeom>
        </p:spPr>
      </p:pic>
    </p:spTree>
    <p:extLst>
      <p:ext uri="{BB962C8B-B14F-4D97-AF65-F5344CB8AC3E}">
        <p14:creationId xmlns:p14="http://schemas.microsoft.com/office/powerpoint/2010/main" val="3379732528"/>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hyperlink" Target="http://www.rarediseasesinternational.org/"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undp.org/content/undp/en/home/operations/leadership/administrator/biography.html" TargetMode="External"/><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appell.EURORDIS\Downloads\fond pp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noAutofit/>
          </a:bodyPr>
          <a:lstStyle/>
          <a:p>
            <a:pPr marL="0" indent="0">
              <a:buNone/>
            </a:pPr>
            <a:endParaRPr lang="fr-CH" sz="2400" dirty="0" smtClean="0"/>
          </a:p>
          <a:p>
            <a:pPr marL="0" indent="0" algn="ctr">
              <a:buNone/>
            </a:pPr>
            <a:endParaRPr lang="en-GB" sz="2400" b="1" dirty="0" smtClean="0"/>
          </a:p>
          <a:p>
            <a:pPr marL="0" indent="0">
              <a:buNone/>
            </a:pPr>
            <a:endParaRPr lang="en-GB" sz="2400" dirty="0"/>
          </a:p>
        </p:txBody>
      </p:sp>
    </p:spTree>
    <p:extLst>
      <p:ext uri="{BB962C8B-B14F-4D97-AF65-F5344CB8AC3E}">
        <p14:creationId xmlns:p14="http://schemas.microsoft.com/office/powerpoint/2010/main" val="214237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3867"/>
            <a:ext cx="8496944" cy="960612"/>
          </a:xfrm>
        </p:spPr>
        <p:txBody>
          <a:bodyPr/>
          <a:lstStyle/>
          <a:p>
            <a:r>
              <a:rPr lang="en-GB" dirty="0"/>
              <a:t>The globalisation of </a:t>
            </a:r>
            <a:r>
              <a:rPr lang="en-GB" dirty="0" smtClean="0"/>
              <a:t>Rare Diseases </a:t>
            </a:r>
            <a:r>
              <a:rPr lang="en-GB" dirty="0"/>
              <a:t>is underway</a:t>
            </a:r>
          </a:p>
        </p:txBody>
      </p:sp>
      <p:sp>
        <p:nvSpPr>
          <p:cNvPr id="3" name="Text Placeholder 2"/>
          <p:cNvSpPr>
            <a:spLocks noGrp="1"/>
          </p:cNvSpPr>
          <p:nvPr>
            <p:ph type="body" sz="quarter" idx="10"/>
          </p:nvPr>
        </p:nvSpPr>
        <p:spPr>
          <a:xfrm>
            <a:off x="107504" y="1196752"/>
            <a:ext cx="7560840" cy="5661248"/>
          </a:xfrm>
        </p:spPr>
        <p:txBody>
          <a:bodyPr/>
          <a:lstStyle/>
          <a:p>
            <a:pPr>
              <a:buFont typeface="Wingdings" panose="05000000000000000000" pitchFamily="2" charset="2"/>
              <a:buChar char="§"/>
            </a:pPr>
            <a:r>
              <a:rPr lang="en-GB" sz="2000" dirty="0" smtClean="0"/>
              <a:t>RD </a:t>
            </a:r>
            <a:r>
              <a:rPr lang="en-GB" sz="2000" dirty="0"/>
              <a:t>policies &amp; Regulations are in </a:t>
            </a:r>
            <a:r>
              <a:rPr lang="en-GB" sz="2000" dirty="0" smtClean="0"/>
              <a:t>place in several countries</a:t>
            </a:r>
            <a:endParaRPr lang="en-GB" sz="2000" dirty="0"/>
          </a:p>
          <a:p>
            <a:pPr>
              <a:buFont typeface="Wingdings" panose="05000000000000000000" pitchFamily="2" charset="2"/>
              <a:buChar char="§"/>
            </a:pPr>
            <a:r>
              <a:rPr lang="en-GB" sz="2000" dirty="0"/>
              <a:t>Development of National Plans / Strategies worldwide</a:t>
            </a:r>
          </a:p>
          <a:p>
            <a:pPr>
              <a:buFont typeface="Wingdings" panose="05000000000000000000" pitchFamily="2" charset="2"/>
              <a:buChar char="§"/>
            </a:pPr>
            <a:r>
              <a:rPr lang="en-GB" sz="2000" dirty="0"/>
              <a:t>Increased investments in RD Research : </a:t>
            </a:r>
            <a:r>
              <a:rPr lang="en-GB" sz="2000" dirty="0" err="1"/>
              <a:t>IRDiRC</a:t>
            </a:r>
            <a:r>
              <a:rPr lang="en-GB" sz="2000" dirty="0"/>
              <a:t>, increased budget of the US NIH or EU dedicated to RD Research…</a:t>
            </a:r>
          </a:p>
          <a:p>
            <a:pPr>
              <a:buFont typeface="Wingdings" panose="05000000000000000000" pitchFamily="2" charset="2"/>
              <a:buChar char="§"/>
            </a:pPr>
            <a:r>
              <a:rPr lang="en-GB" sz="2000" dirty="0"/>
              <a:t>Increasing international networking amongst scientists (</a:t>
            </a:r>
            <a:r>
              <a:rPr lang="en-GB" sz="2000" dirty="0" err="1"/>
              <a:t>ReACT</a:t>
            </a:r>
            <a:r>
              <a:rPr lang="en-GB" sz="2000" dirty="0"/>
              <a:t> Congress + e-Rare)</a:t>
            </a:r>
          </a:p>
          <a:p>
            <a:pPr>
              <a:buFont typeface="Wingdings" panose="05000000000000000000" pitchFamily="2" charset="2"/>
              <a:buChar char="§"/>
            </a:pPr>
            <a:r>
              <a:rPr lang="en-GB" sz="2000" dirty="0"/>
              <a:t>Increased investments from industry </a:t>
            </a:r>
            <a:r>
              <a:rPr lang="en-GB" sz="2000" dirty="0" smtClean="0"/>
              <a:t>thanks to incentives (market exclusivity) provided by legislations (EU, US, Japan..°</a:t>
            </a:r>
            <a:endParaRPr lang="en-GB" sz="2000" dirty="0"/>
          </a:p>
          <a:p>
            <a:pPr>
              <a:buFont typeface="Wingdings" panose="05000000000000000000" pitchFamily="2" charset="2"/>
              <a:buChar char="§"/>
            </a:pPr>
            <a:r>
              <a:rPr lang="en-GB" sz="2000" dirty="0"/>
              <a:t>Increased collaboration amongst international medicines agencies  (EMA &amp; FDA); EU-WHO Data Sharing Pact </a:t>
            </a:r>
          </a:p>
          <a:p>
            <a:pPr>
              <a:buFont typeface="Wingdings" panose="05000000000000000000" pitchFamily="2" charset="2"/>
              <a:buChar char="§"/>
            </a:pPr>
            <a:r>
              <a:rPr lang="en-GB" sz="2000" dirty="0"/>
              <a:t>Development of international platforms for RD </a:t>
            </a:r>
            <a:r>
              <a:rPr lang="en-GB" sz="2000" dirty="0" smtClean="0"/>
              <a:t>patient data sharing, diagnostic, clinical research, </a:t>
            </a:r>
            <a:endParaRPr lang="en-GB" sz="2000" dirty="0"/>
          </a:p>
          <a:p>
            <a:pPr>
              <a:buFont typeface="Wingdings" panose="05000000000000000000" pitchFamily="2" charset="2"/>
              <a:buChar char="§"/>
            </a:pPr>
            <a:r>
              <a:rPr lang="en-GB" sz="2000" dirty="0"/>
              <a:t>Rare disease patients getting organised across borders</a:t>
            </a:r>
          </a:p>
          <a:p>
            <a:pPr marL="0" indent="0">
              <a:buNone/>
            </a:pPr>
            <a:endParaRPr lang="en-GB" sz="2000" dirty="0"/>
          </a:p>
        </p:txBody>
      </p:sp>
      <p:pic>
        <p:nvPicPr>
          <p:cNvPr id="4" name="Picture 3"/>
          <p:cNvPicPr>
            <a:picLocks noChangeAspect="1"/>
          </p:cNvPicPr>
          <p:nvPr/>
        </p:nvPicPr>
        <p:blipFill>
          <a:blip r:embed="rId2"/>
          <a:stretch>
            <a:fillRect/>
          </a:stretch>
        </p:blipFill>
        <p:spPr>
          <a:xfrm>
            <a:off x="7452320" y="2564904"/>
            <a:ext cx="1488668" cy="1986284"/>
          </a:xfrm>
          <a:prstGeom prst="rect">
            <a:avLst/>
          </a:prstGeom>
        </p:spPr>
      </p:pic>
    </p:spTree>
    <p:extLst>
      <p:ext uri="{BB962C8B-B14F-4D97-AF65-F5344CB8AC3E}">
        <p14:creationId xmlns:p14="http://schemas.microsoft.com/office/powerpoint/2010/main" val="67091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43608" y="43867"/>
            <a:ext cx="7776864" cy="960612"/>
          </a:xfrm>
        </p:spPr>
        <p:txBody>
          <a:bodyPr/>
          <a:lstStyle/>
          <a:p>
            <a:r>
              <a:rPr lang="fr-CH" dirty="0" smtClean="0"/>
              <a:t>Rare </a:t>
            </a:r>
            <a:r>
              <a:rPr lang="fr-CH" dirty="0" err="1" smtClean="0"/>
              <a:t>diseases</a:t>
            </a:r>
            <a:r>
              <a:rPr lang="fr-CH" dirty="0" smtClean="0"/>
              <a:t> international </a:t>
            </a:r>
            <a:endParaRPr lang="en-GB" dirty="0"/>
          </a:p>
        </p:txBody>
      </p:sp>
      <p:sp>
        <p:nvSpPr>
          <p:cNvPr id="3" name="Text Placeholder 2"/>
          <p:cNvSpPr>
            <a:spLocks noGrp="1"/>
          </p:cNvSpPr>
          <p:nvPr>
            <p:ph type="body" sz="quarter" idx="10"/>
          </p:nvPr>
        </p:nvSpPr>
        <p:spPr>
          <a:xfrm>
            <a:off x="755576" y="1052735"/>
            <a:ext cx="7416824" cy="4223433"/>
          </a:xfrm>
        </p:spPr>
        <p:txBody>
          <a:bodyPr/>
          <a:lstStyle/>
          <a:p>
            <a:pPr>
              <a:buFont typeface="Wingdings" panose="05000000000000000000" pitchFamily="2" charset="2"/>
              <a:buChar char="§"/>
            </a:pPr>
            <a:r>
              <a:rPr lang="en-GB" sz="2400" b="1" dirty="0" smtClean="0"/>
              <a:t>What </a:t>
            </a:r>
            <a:r>
              <a:rPr lang="en-GB" sz="2400" b="1" dirty="0"/>
              <a:t>is Rare Diseases International (RDI)? </a:t>
            </a:r>
          </a:p>
          <a:p>
            <a:pPr marL="0" indent="0">
              <a:buNone/>
            </a:pPr>
            <a:r>
              <a:rPr lang="en-GB" sz="2400" dirty="0" smtClean="0"/>
              <a:t>The Global Alliance of rare disease </a:t>
            </a:r>
            <a:r>
              <a:rPr lang="en-GB" sz="2400" dirty="0"/>
              <a:t>patients </a:t>
            </a:r>
            <a:r>
              <a:rPr lang="en-GB" sz="2400" dirty="0" smtClean="0"/>
              <a:t>and their </a:t>
            </a:r>
            <a:r>
              <a:rPr lang="en-GB" sz="2400" dirty="0"/>
              <a:t>families of all nationalities across all rare diseases.</a:t>
            </a:r>
          </a:p>
          <a:p>
            <a:pPr>
              <a:buFont typeface="Wingdings" panose="05000000000000000000" pitchFamily="2" charset="2"/>
              <a:buChar char="§"/>
            </a:pPr>
            <a:r>
              <a:rPr lang="en-GB" sz="2400" b="1" dirty="0"/>
              <a:t>Where does it come from?</a:t>
            </a:r>
          </a:p>
          <a:p>
            <a:pPr marL="0" indent="0">
              <a:buNone/>
            </a:pPr>
            <a:r>
              <a:rPr lang="en-GB" sz="2400" dirty="0"/>
              <a:t>RDI is </a:t>
            </a:r>
            <a:r>
              <a:rPr lang="en-GB" sz="2400" dirty="0" smtClean="0"/>
              <a:t>a joint initiative with </a:t>
            </a:r>
            <a:r>
              <a:rPr lang="en-GB" sz="2400" dirty="0"/>
              <a:t>National Alliances </a:t>
            </a:r>
            <a:r>
              <a:rPr lang="en-GB" sz="2400" dirty="0" smtClean="0"/>
              <a:t>from around </a:t>
            </a:r>
            <a:r>
              <a:rPr lang="en-GB" sz="2400" dirty="0"/>
              <a:t>the world </a:t>
            </a:r>
            <a:r>
              <a:rPr lang="en-GB" sz="2400" dirty="0" smtClean="0"/>
              <a:t>(Europe, USA, Canada, Latin America, Japan, Australia, China, Russia) with </a:t>
            </a:r>
            <a:r>
              <a:rPr lang="en-GB" sz="2400" dirty="0"/>
              <a:t>whom </a:t>
            </a:r>
            <a:r>
              <a:rPr lang="en-GB" sz="2400" dirty="0" smtClean="0"/>
              <a:t>EURORDIS </a:t>
            </a:r>
            <a:r>
              <a:rPr lang="en-GB" sz="2400" dirty="0"/>
              <a:t>have signed partnership </a:t>
            </a:r>
            <a:r>
              <a:rPr lang="en-GB" sz="2400" dirty="0" smtClean="0"/>
              <a:t>agreements, sharing </a:t>
            </a:r>
            <a:r>
              <a:rPr lang="en-GB" sz="2400" dirty="0"/>
              <a:t>the same international </a:t>
            </a:r>
            <a:r>
              <a:rPr lang="en-GB" sz="2400" dirty="0" smtClean="0"/>
              <a:t>vision and common objectives.	</a:t>
            </a:r>
            <a:endParaRPr lang="en-GB" sz="2400" dirty="0"/>
          </a:p>
          <a:p>
            <a:pPr marL="0" indent="0">
              <a:buNone/>
            </a:pPr>
            <a:endParaRPr lang="en-GB" sz="2000" dirty="0" smtClean="0"/>
          </a:p>
          <a:p>
            <a:pPr marL="0" indent="0">
              <a:buNone/>
            </a:pPr>
            <a:endParaRPr lang="en-GB" sz="2000" dirty="0" smtClean="0"/>
          </a:p>
          <a:p>
            <a:pPr marL="0" indent="0">
              <a:buNone/>
            </a:pPr>
            <a:endParaRPr lang="fr-CH" sz="2000" dirty="0"/>
          </a:p>
          <a:p>
            <a:pPr marL="0" indent="0">
              <a:buNone/>
            </a:pPr>
            <a:endParaRPr lang="en-GB" sz="2000" dirty="0" smtClean="0"/>
          </a:p>
          <a:p>
            <a:pPr marL="0" indent="0">
              <a:buNone/>
            </a:pPr>
            <a:endParaRPr lang="en-GB" sz="2000" dirty="0"/>
          </a:p>
        </p:txBody>
      </p:sp>
      <p:pic>
        <p:nvPicPr>
          <p:cNvPr id="4" name="Picture 3"/>
          <p:cNvPicPr>
            <a:picLocks noChangeAspect="1"/>
          </p:cNvPicPr>
          <p:nvPr/>
        </p:nvPicPr>
        <p:blipFill>
          <a:blip r:embed="rId2"/>
          <a:stretch>
            <a:fillRect/>
          </a:stretch>
        </p:blipFill>
        <p:spPr>
          <a:xfrm>
            <a:off x="5292080" y="5276169"/>
            <a:ext cx="3796785" cy="1490238"/>
          </a:xfrm>
          <a:prstGeom prst="rect">
            <a:avLst/>
          </a:prstGeom>
        </p:spPr>
      </p:pic>
      <p:sp>
        <p:nvSpPr>
          <p:cNvPr id="5" name="Text Placeholder 2"/>
          <p:cNvSpPr txBox="1">
            <a:spLocks/>
          </p:cNvSpPr>
          <p:nvPr/>
        </p:nvSpPr>
        <p:spPr>
          <a:xfrm>
            <a:off x="408050" y="5402366"/>
            <a:ext cx="4956038" cy="1555026"/>
          </a:xfrm>
          <a:prstGeom prst="rect">
            <a:avLst/>
          </a:prstGeom>
        </p:spPr>
        <p:txBody>
          <a:bodyPr>
            <a:normAutofit fontScale="55000" lnSpcReduction="20000"/>
          </a:bodyPr>
          <a:lstStyle>
            <a:lvl1pPr marL="342900" indent="-342900" algn="l" defTabSz="914400" rtl="0" eaLnBrk="1" latinLnBrk="0" hangingPunct="1">
              <a:spcBef>
                <a:spcPct val="20000"/>
              </a:spcBef>
              <a:spcAft>
                <a:spcPts val="1000"/>
              </a:spcAft>
              <a:buFontTx/>
              <a:buBlip>
                <a:blip r:embed="rId3"/>
              </a:buBlip>
              <a:defRPr lang="fr-FR" sz="2200" b="0" i="0" u="none" strike="noStrike" kern="1200" baseline="0" dirty="0" smtClean="0">
                <a:solidFill>
                  <a:srgbClr val="727272"/>
                </a:solidFill>
                <a:latin typeface="Ubuntu" panose="020B0504030602030204" pitchFamily="34" charset="0"/>
                <a:ea typeface="+mn-ea"/>
                <a:cs typeface="+mn-cs"/>
              </a:defRPr>
            </a:lvl1pPr>
            <a:lvl2pPr marL="742950" indent="-285750" algn="l" defTabSz="914400" rtl="0" eaLnBrk="1" latinLnBrk="0" hangingPunct="1">
              <a:spcBef>
                <a:spcPct val="20000"/>
              </a:spcBef>
              <a:spcAft>
                <a:spcPts val="1000"/>
              </a:spcAft>
              <a:buFont typeface="Wingdings" panose="05000000000000000000" pitchFamily="2" charset="2"/>
              <a:buChar char="§"/>
              <a:defRPr lang="fr-FR" sz="2000" b="0" i="0" u="none" strike="noStrike" kern="1200" baseline="0" dirty="0" smtClean="0">
                <a:solidFill>
                  <a:srgbClr val="727272"/>
                </a:solidFill>
                <a:latin typeface="Ubuntu" panose="020B0504030602030204" pitchFamily="34" charset="0"/>
                <a:ea typeface="+mn-ea"/>
                <a:cs typeface="+mn-cs"/>
              </a:defRPr>
            </a:lvl2pPr>
            <a:lvl3pPr marL="1143000" indent="-228600" algn="l" defTabSz="914400" rtl="0" eaLnBrk="1" latinLnBrk="0" hangingPunct="1">
              <a:spcBef>
                <a:spcPct val="20000"/>
              </a:spcBef>
              <a:spcAft>
                <a:spcPts val="1000"/>
              </a:spcAft>
              <a:buFont typeface="Arial" panose="020B0604020202020204" pitchFamily="34" charset="0"/>
              <a:buChar char="•"/>
              <a:defRPr lang="fr-FR" sz="1800" b="0" i="0" u="none" strike="noStrike" kern="1200" baseline="0" dirty="0">
                <a:solidFill>
                  <a:srgbClr val="727272"/>
                </a:solidFill>
                <a:latin typeface="Ubuntu" panose="020B05040306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fr-CH" sz="5400" b="1" i="1" dirty="0" smtClean="0"/>
              <a:t>«To </a:t>
            </a:r>
            <a:r>
              <a:rPr lang="fr-CH" sz="5400" b="1" i="1" dirty="0" err="1" smtClean="0"/>
              <a:t>be</a:t>
            </a:r>
            <a:r>
              <a:rPr lang="fr-CH" sz="5400" b="1" i="1" dirty="0" smtClean="0"/>
              <a:t> a </a:t>
            </a:r>
            <a:r>
              <a:rPr lang="fr-CH" sz="5400" b="1" i="1" dirty="0" err="1" smtClean="0"/>
              <a:t>strong</a:t>
            </a:r>
            <a:r>
              <a:rPr lang="fr-CH" sz="5400" b="1" i="1" dirty="0" smtClean="0"/>
              <a:t> </a:t>
            </a:r>
            <a:r>
              <a:rPr lang="fr-CH" sz="5400" b="1" i="1" dirty="0" err="1" smtClean="0"/>
              <a:t>common</a:t>
            </a:r>
            <a:r>
              <a:rPr lang="fr-CH" sz="5400" b="1" i="1" dirty="0" smtClean="0"/>
              <a:t> </a:t>
            </a:r>
            <a:r>
              <a:rPr lang="fr-CH" sz="5400" b="1" i="1" dirty="0" err="1" smtClean="0"/>
              <a:t>voice</a:t>
            </a:r>
            <a:r>
              <a:rPr lang="fr-CH" sz="5400" b="1" i="1" dirty="0" smtClean="0"/>
              <a:t> for rare </a:t>
            </a:r>
            <a:r>
              <a:rPr lang="fr-CH" sz="5400" b="1" i="1" dirty="0" err="1" smtClean="0"/>
              <a:t>disease</a:t>
            </a:r>
            <a:r>
              <a:rPr lang="fr-CH" sz="5400" b="1" i="1" dirty="0" smtClean="0"/>
              <a:t> patients </a:t>
            </a:r>
            <a:r>
              <a:rPr lang="fr-CH" sz="5400" b="1" i="1" dirty="0" err="1" smtClean="0"/>
              <a:t>across</a:t>
            </a:r>
            <a:r>
              <a:rPr lang="fr-CH" sz="5400" b="1" i="1" dirty="0" smtClean="0"/>
              <a:t> the world»</a:t>
            </a:r>
            <a:endParaRPr lang="en-GB" sz="5400" dirty="0" smtClean="0"/>
          </a:p>
          <a:p>
            <a:pPr marL="0" indent="0">
              <a:buFontTx/>
              <a:buNone/>
            </a:pPr>
            <a:endParaRPr lang="en-GB" sz="5400" dirty="0" smtClean="0"/>
          </a:p>
          <a:p>
            <a:pPr marL="0" indent="0">
              <a:buFontTx/>
              <a:buNone/>
            </a:pPr>
            <a:endParaRPr lang="en-GB" sz="5400" dirty="0"/>
          </a:p>
        </p:txBody>
      </p:sp>
    </p:spTree>
    <p:extLst>
      <p:ext uri="{BB962C8B-B14F-4D97-AF65-F5344CB8AC3E}">
        <p14:creationId xmlns:p14="http://schemas.microsoft.com/office/powerpoint/2010/main" val="299440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vISION</a:t>
            </a:r>
            <a:endParaRPr lang="en-GB" dirty="0"/>
          </a:p>
        </p:txBody>
      </p:sp>
      <p:sp>
        <p:nvSpPr>
          <p:cNvPr id="3" name="Text Placeholder 2"/>
          <p:cNvSpPr>
            <a:spLocks noGrp="1"/>
          </p:cNvSpPr>
          <p:nvPr>
            <p:ph type="body" sz="quarter" idx="10"/>
          </p:nvPr>
        </p:nvSpPr>
        <p:spPr>
          <a:xfrm>
            <a:off x="251521" y="1484784"/>
            <a:ext cx="6480719" cy="4248472"/>
          </a:xfrm>
        </p:spPr>
        <p:txBody>
          <a:bodyPr/>
          <a:lstStyle/>
          <a:p>
            <a:pPr marL="0" indent="0">
              <a:buNone/>
            </a:pPr>
            <a:r>
              <a:rPr lang="en-GB" sz="1800" dirty="0"/>
              <a:t>RDI recognises </a:t>
            </a:r>
            <a:r>
              <a:rPr lang="en-GB" sz="1800" dirty="0" smtClean="0"/>
              <a:t>that,</a:t>
            </a:r>
          </a:p>
          <a:p>
            <a:pPr>
              <a:buFont typeface="Wingdings" panose="05000000000000000000" pitchFamily="2" charset="2"/>
              <a:buChar char="§"/>
            </a:pPr>
            <a:r>
              <a:rPr lang="en-GB" sz="1800" dirty="0" smtClean="0"/>
              <a:t>People </a:t>
            </a:r>
            <a:r>
              <a:rPr lang="en-GB" sz="1800" dirty="0"/>
              <a:t>living with a rare disease </a:t>
            </a:r>
            <a:r>
              <a:rPr lang="en-GB" sz="1800" dirty="0" smtClean="0"/>
              <a:t>are facing </a:t>
            </a:r>
            <a:r>
              <a:rPr lang="en-GB" sz="1800" dirty="0"/>
              <a:t>similar challenges irrespective of where they </a:t>
            </a:r>
            <a:r>
              <a:rPr lang="en-GB" sz="1800" dirty="0" smtClean="0"/>
              <a:t>live in </a:t>
            </a:r>
            <a:r>
              <a:rPr lang="en-GB" sz="1800" dirty="0"/>
              <a:t>the </a:t>
            </a:r>
            <a:r>
              <a:rPr lang="en-GB" sz="1800" dirty="0" smtClean="0"/>
              <a:t>world </a:t>
            </a:r>
          </a:p>
          <a:p>
            <a:pPr>
              <a:buFont typeface="Wingdings" panose="05000000000000000000" pitchFamily="2" charset="2"/>
              <a:buChar char="§"/>
            </a:pPr>
            <a:r>
              <a:rPr lang="en-GB" sz="1800" dirty="0" smtClean="0"/>
              <a:t>People </a:t>
            </a:r>
            <a:r>
              <a:rPr lang="en-GB" sz="1800" dirty="0"/>
              <a:t>living with </a:t>
            </a:r>
            <a:r>
              <a:rPr lang="en-GB" sz="1800" dirty="0" smtClean="0"/>
              <a:t>a rare disease share a </a:t>
            </a:r>
            <a:r>
              <a:rPr lang="en-GB" sz="1800" dirty="0"/>
              <a:t>common interest to address their comparable or </a:t>
            </a:r>
            <a:r>
              <a:rPr lang="en-GB" sz="1800" dirty="0" smtClean="0"/>
              <a:t>specific needs</a:t>
            </a:r>
            <a:endParaRPr lang="en-GB" sz="1800" dirty="0"/>
          </a:p>
          <a:p>
            <a:pPr marL="0" indent="0">
              <a:buNone/>
            </a:pPr>
            <a:r>
              <a:rPr lang="en-GB" sz="1800" dirty="0"/>
              <a:t>Through its work, the hope is that RDI will ensure </a:t>
            </a:r>
            <a:r>
              <a:rPr lang="en-GB" sz="1800" dirty="0" smtClean="0"/>
              <a:t>that:</a:t>
            </a:r>
            <a:endParaRPr lang="en-GB" sz="1800" dirty="0"/>
          </a:p>
          <a:p>
            <a:pPr>
              <a:buFont typeface="Wingdings" panose="05000000000000000000" pitchFamily="2" charset="2"/>
              <a:buChar char="§"/>
            </a:pPr>
            <a:r>
              <a:rPr lang="en-GB" sz="1800" b="1" dirty="0" smtClean="0"/>
              <a:t>People </a:t>
            </a:r>
            <a:r>
              <a:rPr lang="en-GB" sz="1800" b="1" dirty="0"/>
              <a:t>living with a rare disease worldwide and their </a:t>
            </a:r>
            <a:r>
              <a:rPr lang="en-GB" sz="1800" b="1" dirty="0" smtClean="0"/>
              <a:t>families will </a:t>
            </a:r>
            <a:r>
              <a:rPr lang="en-GB" sz="1800" b="1" dirty="0"/>
              <a:t>experience better recognition and support </a:t>
            </a:r>
            <a:r>
              <a:rPr lang="en-GB" sz="1800" b="1" dirty="0" smtClean="0"/>
              <a:t>improved health </a:t>
            </a:r>
            <a:r>
              <a:rPr lang="en-GB" sz="1800" b="1" dirty="0"/>
              <a:t>or social services, and overall, better </a:t>
            </a:r>
            <a:r>
              <a:rPr lang="en-GB" sz="1800" b="1" dirty="0" smtClean="0"/>
              <a:t>life</a:t>
            </a:r>
            <a:endParaRPr lang="en-GB" sz="1800" b="1" dirty="0"/>
          </a:p>
          <a:p>
            <a:pPr>
              <a:buFont typeface="Wingdings" panose="05000000000000000000" pitchFamily="2" charset="2"/>
              <a:buChar char="§"/>
            </a:pPr>
            <a:r>
              <a:rPr lang="en-GB" sz="1800" b="1" dirty="0"/>
              <a:t>RDI is purpose-driven, principles-led and </a:t>
            </a:r>
            <a:r>
              <a:rPr lang="en-GB" sz="1800" b="1" dirty="0" smtClean="0"/>
              <a:t>patient-driven</a:t>
            </a:r>
          </a:p>
          <a:p>
            <a:pPr marL="0" indent="0">
              <a:buNone/>
            </a:pPr>
            <a:endParaRPr lang="fr-CH" sz="18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1920" y="2012916"/>
            <a:ext cx="2048178" cy="307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78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6984776" cy="960612"/>
          </a:xfrm>
        </p:spPr>
        <p:txBody>
          <a:bodyPr>
            <a:normAutofit fontScale="90000"/>
          </a:bodyPr>
          <a:lstStyle/>
          <a:p>
            <a:pPr algn="ctr"/>
            <a:r>
              <a:rPr lang="en-US" dirty="0" smtClean="0"/>
              <a:t>RDI Launch EVENT</a:t>
            </a:r>
            <a:br>
              <a:rPr lang="en-US" dirty="0" smtClean="0"/>
            </a:br>
            <a:r>
              <a:rPr lang="en-US" dirty="0" err="1" smtClean="0"/>
              <a:t>mAY</a:t>
            </a:r>
            <a:r>
              <a:rPr lang="en-US" dirty="0" smtClean="0"/>
              <a:t> 28, 2015 </a:t>
            </a:r>
            <a:br>
              <a:rPr lang="en-US" dirty="0" smtClean="0"/>
            </a:br>
            <a:r>
              <a:rPr lang="en-US" dirty="0" smtClean="0"/>
              <a:t>MADRID, SPAIN</a:t>
            </a:r>
            <a:endParaRPr lang="en-US" dirty="0"/>
          </a:p>
        </p:txBody>
      </p:sp>
      <p:pic>
        <p:nvPicPr>
          <p:cNvPr id="4" name="Picture 3"/>
          <p:cNvPicPr>
            <a:picLocks noChangeAspect="1"/>
          </p:cNvPicPr>
          <p:nvPr/>
        </p:nvPicPr>
        <p:blipFill>
          <a:blip r:embed="rId2"/>
          <a:stretch>
            <a:fillRect/>
          </a:stretch>
        </p:blipFill>
        <p:spPr>
          <a:xfrm>
            <a:off x="711187" y="1532508"/>
            <a:ext cx="7605229" cy="4272756"/>
          </a:xfrm>
          <a:prstGeom prst="rect">
            <a:avLst/>
          </a:prstGeom>
        </p:spPr>
      </p:pic>
    </p:spTree>
    <p:extLst>
      <p:ext uri="{BB962C8B-B14F-4D97-AF65-F5344CB8AC3E}">
        <p14:creationId xmlns:p14="http://schemas.microsoft.com/office/powerpoint/2010/main" val="1770641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44 </a:t>
            </a:r>
            <a:r>
              <a:rPr lang="fr-BE" dirty="0" err="1" smtClean="0"/>
              <a:t>member</a:t>
            </a:r>
            <a:r>
              <a:rPr lang="fr-BE" dirty="0" smtClean="0"/>
              <a:t> organisations</a:t>
            </a:r>
            <a:endParaRPr lang="fr-BE" dirty="0"/>
          </a:p>
        </p:txBody>
      </p:sp>
      <p:sp>
        <p:nvSpPr>
          <p:cNvPr id="3" name="Text Placeholder 2"/>
          <p:cNvSpPr>
            <a:spLocks noGrp="1"/>
          </p:cNvSpPr>
          <p:nvPr>
            <p:ph type="body" sz="quarter" idx="10"/>
          </p:nvPr>
        </p:nvSpPr>
        <p:spPr>
          <a:xfrm>
            <a:off x="683568" y="1844824"/>
            <a:ext cx="7632848" cy="2592288"/>
          </a:xfrm>
        </p:spPr>
        <p:txBody>
          <a:bodyPr/>
          <a:lstStyle/>
          <a:p>
            <a:pPr>
              <a:buFont typeface="Wingdings" panose="05000000000000000000" pitchFamily="2" charset="2"/>
              <a:buChar char="§"/>
            </a:pPr>
            <a:r>
              <a:rPr lang="fr-BE" dirty="0"/>
              <a:t>2</a:t>
            </a:r>
            <a:r>
              <a:rPr lang="fr-BE" dirty="0" smtClean="0"/>
              <a:t>6	National Alliances </a:t>
            </a:r>
            <a:r>
              <a:rPr lang="fr-BE" dirty="0" err="1" smtClean="0"/>
              <a:t>from</a:t>
            </a:r>
            <a:r>
              <a:rPr lang="fr-BE" dirty="0" smtClean="0"/>
              <a:t> all </a:t>
            </a:r>
            <a:r>
              <a:rPr lang="fr-BE" dirty="0" err="1" smtClean="0"/>
              <a:t>regions</a:t>
            </a:r>
            <a:r>
              <a:rPr lang="fr-BE" dirty="0" smtClean="0"/>
              <a:t> of the world</a:t>
            </a:r>
          </a:p>
          <a:p>
            <a:pPr>
              <a:buFont typeface="Wingdings" panose="05000000000000000000" pitchFamily="2" charset="2"/>
              <a:buChar char="§"/>
            </a:pPr>
            <a:r>
              <a:rPr lang="fr-BE" dirty="0"/>
              <a:t>3	</a:t>
            </a:r>
            <a:r>
              <a:rPr lang="fr-BE" dirty="0" err="1"/>
              <a:t>Regional</a:t>
            </a:r>
            <a:r>
              <a:rPr lang="fr-BE" dirty="0"/>
              <a:t> </a:t>
            </a:r>
            <a:r>
              <a:rPr lang="fr-BE" dirty="0" err="1"/>
              <a:t>Umbrella</a:t>
            </a:r>
            <a:r>
              <a:rPr lang="fr-BE" dirty="0"/>
              <a:t> Organisations or </a:t>
            </a:r>
            <a:r>
              <a:rPr lang="fr-BE" dirty="0" smtClean="0"/>
              <a:t>Networks (Europe, </a:t>
            </a:r>
            <a:r>
              <a:rPr lang="fr-BE" dirty="0" err="1" smtClean="0"/>
              <a:t>Ibero</a:t>
            </a:r>
            <a:r>
              <a:rPr lang="fr-BE" dirty="0" smtClean="0"/>
              <a:t>-Latin </a:t>
            </a:r>
            <a:r>
              <a:rPr lang="fr-BE" dirty="0" err="1" smtClean="0"/>
              <a:t>America</a:t>
            </a:r>
            <a:r>
              <a:rPr lang="fr-BE" dirty="0" smtClean="0"/>
              <a:t>, Asia-Pacific)</a:t>
            </a:r>
            <a:endParaRPr lang="fr-BE" dirty="0"/>
          </a:p>
          <a:p>
            <a:pPr>
              <a:buFont typeface="Wingdings" panose="05000000000000000000" pitchFamily="2" charset="2"/>
              <a:buChar char="§"/>
            </a:pPr>
            <a:r>
              <a:rPr lang="fr-BE" dirty="0" smtClean="0"/>
              <a:t>9	International </a:t>
            </a:r>
            <a:r>
              <a:rPr lang="fr-BE" dirty="0" err="1" smtClean="0"/>
              <a:t>Federations</a:t>
            </a:r>
            <a:endParaRPr lang="fr-BE" dirty="0" smtClean="0"/>
          </a:p>
          <a:p>
            <a:pPr>
              <a:buFont typeface="Wingdings" panose="05000000000000000000" pitchFamily="2" charset="2"/>
              <a:buChar char="§"/>
            </a:pPr>
            <a:r>
              <a:rPr lang="fr-BE" dirty="0" smtClean="0"/>
              <a:t>6	</a:t>
            </a:r>
            <a:r>
              <a:rPr lang="fr-BE" dirty="0" err="1" smtClean="0"/>
              <a:t>Associate</a:t>
            </a:r>
            <a:r>
              <a:rPr lang="fr-BE" dirty="0" smtClean="0"/>
              <a:t> </a:t>
            </a:r>
            <a:r>
              <a:rPr lang="fr-BE" dirty="0" err="1" smtClean="0"/>
              <a:t>Members</a:t>
            </a:r>
            <a:r>
              <a:rPr lang="fr-BE" dirty="0" smtClean="0"/>
              <a:t> </a:t>
            </a:r>
          </a:p>
          <a:p>
            <a:pPr marL="0" indent="0">
              <a:buNone/>
            </a:pPr>
            <a:endParaRPr lang="fr-BE" dirty="0" smtClean="0"/>
          </a:p>
          <a:p>
            <a:pPr marL="0" indent="0">
              <a:buNone/>
            </a:pPr>
            <a:endParaRPr lang="fr-BE" dirty="0"/>
          </a:p>
        </p:txBody>
      </p:sp>
    </p:spTree>
    <p:extLst>
      <p:ext uri="{BB962C8B-B14F-4D97-AF65-F5344CB8AC3E}">
        <p14:creationId xmlns:p14="http://schemas.microsoft.com/office/powerpoint/2010/main" val="347010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1828"/>
            <a:ext cx="8172908" cy="576064"/>
          </a:xfrm>
        </p:spPr>
        <p:txBody>
          <a:bodyPr>
            <a:normAutofit fontScale="90000"/>
          </a:bodyPr>
          <a:lstStyle/>
          <a:p>
            <a:pPr algn="ctr"/>
            <a:r>
              <a:rPr lang="en-GB" dirty="0" smtClean="0"/>
              <a:t>representing </a:t>
            </a:r>
            <a:r>
              <a:rPr lang="en-GB" dirty="0"/>
              <a:t>patients </a:t>
            </a:r>
            <a:r>
              <a:rPr lang="en-GB" dirty="0" smtClean="0"/>
              <a:t/>
            </a:r>
            <a:br>
              <a:rPr lang="en-GB" dirty="0" smtClean="0"/>
            </a:br>
            <a:r>
              <a:rPr lang="en-GB" dirty="0" smtClean="0"/>
              <a:t>in </a:t>
            </a:r>
            <a:r>
              <a:rPr lang="en-GB" dirty="0"/>
              <a:t>more than 60 </a:t>
            </a:r>
            <a:r>
              <a:rPr lang="en-GB" dirty="0" err="1"/>
              <a:t>counTRIES</a:t>
            </a:r>
            <a:r>
              <a:rPr lang="fr-FR" dirty="0"/>
              <a:t/>
            </a:r>
            <a:br>
              <a:rPr lang="fr-FR" dirty="0"/>
            </a:br>
            <a:r>
              <a:rPr lang="en-GB" dirty="0" smtClean="0"/>
              <a:t>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265352"/>
            <a:ext cx="6208932" cy="4533673"/>
          </a:xfrm>
          <a:prstGeom prst="rect">
            <a:avLst/>
          </a:prstGeom>
        </p:spPr>
      </p:pic>
      <p:sp>
        <p:nvSpPr>
          <p:cNvPr id="5" name="Rectangle 4"/>
          <p:cNvSpPr/>
          <p:nvPr/>
        </p:nvSpPr>
        <p:spPr>
          <a:xfrm>
            <a:off x="1115616" y="6006485"/>
            <a:ext cx="3888432" cy="523220"/>
          </a:xfrm>
          <a:prstGeom prst="rect">
            <a:avLst/>
          </a:prstGeom>
        </p:spPr>
        <p:txBody>
          <a:bodyPr wrap="square">
            <a:spAutoFit/>
          </a:bodyPr>
          <a:lstStyle/>
          <a:p>
            <a:r>
              <a:rPr lang="en-GB" sz="2800" dirty="0">
                <a:solidFill>
                  <a:srgbClr val="727272"/>
                </a:solidFill>
              </a:rPr>
              <a:t>44 member organisations </a:t>
            </a:r>
            <a:endParaRPr lang="fr-FR" sz="2800" dirty="0">
              <a:solidFill>
                <a:srgbClr val="727272"/>
              </a:solidFill>
            </a:endParaRPr>
          </a:p>
        </p:txBody>
      </p:sp>
    </p:spTree>
    <p:extLst>
      <p:ext uri="{BB962C8B-B14F-4D97-AF65-F5344CB8AC3E}">
        <p14:creationId xmlns:p14="http://schemas.microsoft.com/office/powerpoint/2010/main" val="788498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4132"/>
            <a:ext cx="7344816" cy="960612"/>
          </a:xfrm>
        </p:spPr>
        <p:txBody>
          <a:bodyPr/>
          <a:lstStyle/>
          <a:p>
            <a:r>
              <a:rPr lang="fr-FR" sz="2400" b="0" dirty="0" smtClean="0">
                <a:hlinkClick r:id="rId2"/>
              </a:rPr>
              <a:t>www.rarediseasesinternational.org</a:t>
            </a:r>
            <a:r>
              <a:rPr lang="fr-FR" sz="2400" b="0" dirty="0" smtClean="0"/>
              <a:t> </a:t>
            </a:r>
            <a:br>
              <a:rPr lang="fr-FR" sz="2400" b="0" dirty="0" smtClean="0"/>
            </a:br>
            <a:r>
              <a:rPr lang="fr-FR" sz="2400" b="0" dirty="0" smtClean="0"/>
              <a:t>@</a:t>
            </a:r>
            <a:r>
              <a:rPr lang="fr-FR" sz="2400" b="0" dirty="0" err="1"/>
              <a:t>rarediseasesint</a:t>
            </a:r>
            <a:endParaRPr lang="en-GB" sz="2400" dirty="0">
              <a:solidFill>
                <a:srgbClr val="FF0000"/>
              </a:solidFill>
            </a:endParaRPr>
          </a:p>
        </p:txBody>
      </p:sp>
      <p:pic>
        <p:nvPicPr>
          <p:cNvPr id="4" name="Picture 3" descr="Outil Capture d’écran"/>
          <p:cNvPicPr>
            <a:picLocks noChangeAspect="1"/>
          </p:cNvPicPr>
          <p:nvPr/>
        </p:nvPicPr>
        <p:blipFill rotWithShape="1">
          <a:blip r:embed="rId3">
            <a:extLst>
              <a:ext uri="{28A0092B-C50C-407E-A947-70E740481C1C}">
                <a14:useLocalDpi xmlns:a14="http://schemas.microsoft.com/office/drawing/2010/main" val="0"/>
              </a:ext>
            </a:extLst>
          </a:blip>
          <a:srcRect l="1745" t="15193" r="871" b="312"/>
          <a:stretch/>
        </p:blipFill>
        <p:spPr>
          <a:xfrm>
            <a:off x="30155" y="1124744"/>
            <a:ext cx="8904851" cy="4716473"/>
          </a:xfrm>
          <a:prstGeom prst="rect">
            <a:avLst/>
          </a:prstGeom>
          <a:noFill/>
          <a:ln>
            <a:noFill/>
          </a:ln>
        </p:spPr>
      </p:pic>
    </p:spTree>
    <p:extLst>
      <p:ext uri="{BB962C8B-B14F-4D97-AF65-F5344CB8AC3E}">
        <p14:creationId xmlns:p14="http://schemas.microsoft.com/office/powerpoint/2010/main" val="270884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116632"/>
            <a:ext cx="9001000" cy="960612"/>
          </a:xfrm>
        </p:spPr>
        <p:txBody>
          <a:bodyPr>
            <a:normAutofit fontScale="90000"/>
          </a:bodyPr>
          <a:lstStyle/>
          <a:p>
            <a:r>
              <a:rPr lang="en-US" sz="3200" dirty="0" smtClean="0"/>
              <a:t>Joint </a:t>
            </a:r>
            <a:r>
              <a:rPr lang="en-US" sz="3200" dirty="0"/>
              <a:t>Declaration “Rare Diseases: An International Public Health Priority” </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80" t="6162" r="4506" b="7568"/>
          <a:stretch/>
        </p:blipFill>
        <p:spPr>
          <a:xfrm>
            <a:off x="4670307" y="2806011"/>
            <a:ext cx="4325042" cy="271122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74" t="4279" r="4062" b="23356"/>
          <a:stretch/>
        </p:blipFill>
        <p:spPr>
          <a:xfrm>
            <a:off x="251520" y="3429000"/>
            <a:ext cx="4364421" cy="210844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5393" r="2994"/>
          <a:stretch/>
        </p:blipFill>
        <p:spPr>
          <a:xfrm>
            <a:off x="71242" y="1417321"/>
            <a:ext cx="4695727" cy="185169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806"/>
          <a:stretch/>
        </p:blipFill>
        <p:spPr>
          <a:xfrm>
            <a:off x="4729894" y="2232295"/>
            <a:ext cx="4322666" cy="620641"/>
          </a:xfrm>
          <a:prstGeom prst="rect">
            <a:avLst/>
          </a:prstGeom>
        </p:spPr>
      </p:pic>
    </p:spTree>
    <p:extLst>
      <p:ext uri="{BB962C8B-B14F-4D97-AF65-F5344CB8AC3E}">
        <p14:creationId xmlns:p14="http://schemas.microsoft.com/office/powerpoint/2010/main" val="3365767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88640"/>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cap="all" dirty="0">
                <a:solidFill>
                  <a:srgbClr val="727272"/>
                </a:solidFill>
                <a:latin typeface="Ubuntu" panose="020B0504030602030204" pitchFamily="34" charset="0"/>
                <a:ea typeface="+mj-ea"/>
                <a:cs typeface="+mj-cs"/>
              </a:rPr>
              <a:t>NGO</a:t>
            </a:r>
            <a:r>
              <a:rPr lang="fr-FR" sz="4000" dirty="0" smtClean="0">
                <a:effectLst>
                  <a:outerShdw blurRad="38100" dist="38100" dir="2700000" algn="tl">
                    <a:srgbClr val="000000">
                      <a:alpha val="43137"/>
                    </a:srgbClr>
                  </a:outerShdw>
                </a:effectLst>
                <a:latin typeface="FoundrySans-Bold" pitchFamily="34" charset="0"/>
              </a:rPr>
              <a:t> </a:t>
            </a:r>
            <a:r>
              <a:rPr lang="fr-FR" sz="3200" b="1" cap="all" dirty="0" err="1">
                <a:solidFill>
                  <a:srgbClr val="727272"/>
                </a:solidFill>
                <a:latin typeface="Ubuntu" panose="020B0504030602030204" pitchFamily="34" charset="0"/>
                <a:ea typeface="+mj-ea"/>
                <a:cs typeface="+mj-cs"/>
              </a:rPr>
              <a:t>Committee</a:t>
            </a:r>
            <a:r>
              <a:rPr lang="fr-FR" sz="3200" b="1" cap="all" dirty="0">
                <a:solidFill>
                  <a:srgbClr val="727272"/>
                </a:solidFill>
                <a:latin typeface="Ubuntu" panose="020B0504030602030204" pitchFamily="34" charset="0"/>
                <a:ea typeface="+mj-ea"/>
                <a:cs typeface="+mj-cs"/>
              </a:rPr>
              <a:t> for Rare </a:t>
            </a:r>
            <a:r>
              <a:rPr lang="fr-FR" sz="3200" b="1" cap="all" dirty="0" err="1">
                <a:solidFill>
                  <a:srgbClr val="727272"/>
                </a:solidFill>
                <a:latin typeface="Ubuntu" panose="020B0504030602030204" pitchFamily="34" charset="0"/>
                <a:ea typeface="+mj-ea"/>
                <a:cs typeface="+mj-cs"/>
              </a:rPr>
              <a:t>Diseases</a:t>
            </a:r>
            <a:endParaRPr lang="fr-FR" sz="3200" b="1" cap="all" dirty="0">
              <a:solidFill>
                <a:srgbClr val="727272"/>
              </a:solidFill>
              <a:latin typeface="Ubuntu" panose="020B0504030602030204" pitchFamily="34" charset="0"/>
              <a:ea typeface="+mj-ea"/>
              <a:cs typeface="+mj-cs"/>
            </a:endParaRPr>
          </a:p>
        </p:txBody>
      </p:sp>
      <p:sp>
        <p:nvSpPr>
          <p:cNvPr id="8" name="TextBox 7"/>
          <p:cNvSpPr txBox="1"/>
          <p:nvPr/>
        </p:nvSpPr>
        <p:spPr>
          <a:xfrm>
            <a:off x="467544" y="980728"/>
            <a:ext cx="8064896" cy="59400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727272"/>
                </a:solidFill>
                <a:effectLst/>
                <a:uLnTx/>
                <a:uFillTx/>
                <a:latin typeface="Ubuntu" panose="020B0504030602030204"/>
              </a:rPr>
              <a:t>What is the NGO Committee for Rare Diseases?</a:t>
            </a:r>
          </a:p>
          <a:p>
            <a:pPr marR="0" lvl="0" algn="l" defTabSz="914400" rtl="0" eaLnBrk="1" fontAlgn="auto" latinLnBrk="0" hangingPunct="1">
              <a:lnSpc>
                <a:spcPct val="100000"/>
              </a:lnSpc>
              <a:spcBef>
                <a:spcPts val="0"/>
              </a:spcBef>
              <a:spcAft>
                <a:spcPts val="0"/>
              </a:spcAft>
              <a:buClr>
                <a:srgbClr val="7F4A94"/>
              </a:buClr>
              <a:buSzTx/>
              <a:tabLst/>
              <a:defRPr/>
            </a:pPr>
            <a:endParaRPr kumimoji="0" lang="en-US" sz="2000" b="0" i="0" u="none" strike="noStrike" kern="1200" cap="none" spc="0" normalizeH="0" baseline="0" noProof="0" dirty="0" smtClean="0">
              <a:ln>
                <a:noFill/>
              </a:ln>
              <a:solidFill>
                <a:srgbClr val="727272"/>
              </a:solidFill>
              <a:effectLst/>
              <a:uLnTx/>
              <a:uFillTx/>
              <a:latin typeface="Ubuntu" panose="020B0504030602030204"/>
            </a:endParaRP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727272"/>
                </a:solidFill>
                <a:effectLst/>
                <a:uLnTx/>
                <a:uFillTx/>
                <a:latin typeface="Ubuntu" panose="020B0504030602030204"/>
              </a:rPr>
              <a:t>A </a:t>
            </a:r>
            <a:r>
              <a:rPr kumimoji="0" lang="en-US" sz="2000" b="0" i="0" u="none" strike="noStrike" kern="1200" cap="none" spc="0" normalizeH="0" baseline="0" noProof="0" dirty="0">
                <a:ln>
                  <a:noFill/>
                </a:ln>
                <a:solidFill>
                  <a:srgbClr val="727272"/>
                </a:solidFill>
                <a:effectLst/>
                <a:uLnTx/>
                <a:uFillTx/>
                <a:latin typeface="Ubuntu" panose="020B0504030602030204"/>
              </a:rPr>
              <a:t>substantive committee established under the umbrella of the Conference of NGOs in Consultative Relationship with the United Nations (CoNGO) to promote rare diseases as a priority in global health, research, and social and medical care as part of the UN 2030 Agenda: the Sustainable Development Goals (SDGs).</a:t>
            </a:r>
          </a:p>
          <a:p>
            <a:pPr marR="0" lvl="0" algn="l" defTabSz="914400" rtl="0" eaLnBrk="1" fontAlgn="auto" latinLnBrk="0" hangingPunct="1">
              <a:lnSpc>
                <a:spcPct val="100000"/>
              </a:lnSpc>
              <a:spcBef>
                <a:spcPts val="0"/>
              </a:spcBef>
              <a:spcAft>
                <a:spcPts val="0"/>
              </a:spcAft>
              <a:buClr>
                <a:srgbClr val="727272"/>
              </a:buClr>
              <a:buSzTx/>
              <a:tabLst/>
              <a:defRPr/>
            </a:pPr>
            <a:endParaRPr kumimoji="0" lang="en-US" sz="2000" b="0" i="0" u="none" strike="noStrike" kern="1200" cap="none" spc="0" normalizeH="0" baseline="0" dirty="0">
              <a:ln>
                <a:noFill/>
              </a:ln>
              <a:solidFill>
                <a:srgbClr val="727272"/>
              </a:solidFill>
              <a:effectLst/>
              <a:uLnTx/>
              <a:uFillTx/>
              <a:latin typeface="Ubuntu" panose="020B0504030602030204"/>
            </a:endParaRP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kumimoji="0" lang="en-US" sz="2000" b="1" i="0" u="none" strike="noStrike" kern="1200" cap="none" spc="0" normalizeH="0" baseline="0" noProof="0" dirty="0" smtClean="0">
                <a:ln>
                  <a:noFill/>
                </a:ln>
                <a:solidFill>
                  <a:srgbClr val="727272"/>
                </a:solidFill>
                <a:effectLst/>
                <a:uLnTx/>
                <a:uFillTx/>
                <a:latin typeface="Ubuntu" panose="020B0504030602030204"/>
              </a:rPr>
              <a:t>Who </a:t>
            </a:r>
            <a:r>
              <a:rPr kumimoji="0" lang="en-US" sz="2000" b="1" i="0" u="none" strike="noStrike" kern="1200" cap="none" spc="0" normalizeH="0" baseline="0" noProof="0" dirty="0">
                <a:ln>
                  <a:noFill/>
                </a:ln>
                <a:solidFill>
                  <a:srgbClr val="727272"/>
                </a:solidFill>
                <a:effectLst/>
                <a:uLnTx/>
                <a:uFillTx/>
                <a:latin typeface="Ubuntu" panose="020B0504030602030204"/>
              </a:rPr>
              <a:t>is involved? </a:t>
            </a: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endParaRPr kumimoji="0" lang="en-US" sz="2000" b="0" i="0" u="none" strike="noStrike" kern="1200" cap="none" spc="0" normalizeH="0" baseline="0" noProof="0" dirty="0" smtClean="0">
              <a:ln>
                <a:noFill/>
              </a:ln>
              <a:solidFill>
                <a:srgbClr val="727272"/>
              </a:solidFill>
              <a:effectLst/>
              <a:uLnTx/>
              <a:uFillTx/>
              <a:latin typeface="Ubuntu" panose="020B0504030602030204"/>
            </a:endParaRP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727272"/>
                </a:solidFill>
                <a:effectLst/>
                <a:uLnTx/>
                <a:uFillTx/>
                <a:latin typeface="Ubuntu" panose="020B0504030602030204"/>
              </a:rPr>
              <a:t>It </a:t>
            </a:r>
            <a:r>
              <a:rPr kumimoji="0" lang="en-US" sz="2000" b="0" i="0" u="none" strike="noStrike" kern="1200" cap="none" spc="0" normalizeH="0" baseline="0" noProof="0" dirty="0">
                <a:ln>
                  <a:noFill/>
                </a:ln>
                <a:solidFill>
                  <a:srgbClr val="727272"/>
                </a:solidFill>
                <a:effectLst/>
                <a:uLnTx/>
                <a:uFillTx/>
                <a:latin typeface="Ubuntu" panose="020B0504030602030204"/>
              </a:rPr>
              <a:t>is an initiative by the </a:t>
            </a:r>
            <a:r>
              <a:rPr kumimoji="0" lang="en-US" sz="2000" b="0" i="0" u="none" strike="noStrike" kern="1200" cap="none" spc="0" normalizeH="0" baseline="0" noProof="0" dirty="0" err="1">
                <a:ln>
                  <a:noFill/>
                </a:ln>
                <a:solidFill>
                  <a:srgbClr val="727272"/>
                </a:solidFill>
                <a:effectLst/>
                <a:uLnTx/>
                <a:uFillTx/>
                <a:latin typeface="Ubuntu" panose="020B0504030602030204"/>
              </a:rPr>
              <a:t>Ågrenska</a:t>
            </a:r>
            <a:r>
              <a:rPr kumimoji="0" lang="en-US" sz="2000" b="0" i="0" u="none" strike="noStrike" kern="1200" cap="none" spc="0" normalizeH="0" baseline="0" noProof="0" dirty="0">
                <a:ln>
                  <a:noFill/>
                </a:ln>
                <a:solidFill>
                  <a:srgbClr val="727272"/>
                </a:solidFill>
                <a:effectLst/>
                <a:uLnTx/>
                <a:uFillTx/>
                <a:latin typeface="Ubuntu" panose="020B0504030602030204"/>
              </a:rPr>
              <a:t> Foundation and EURORDIS – </a:t>
            </a:r>
            <a:r>
              <a:rPr kumimoji="0" lang="en-US" sz="2000" b="0" i="0" u="none" strike="noStrike" kern="1200" cap="none" spc="0" normalizeH="0" baseline="0" noProof="0" dirty="0" smtClean="0">
                <a:ln>
                  <a:noFill/>
                </a:ln>
                <a:solidFill>
                  <a:srgbClr val="727272"/>
                </a:solidFill>
                <a:effectLst/>
                <a:uLnTx/>
                <a:uFillTx/>
                <a:latin typeface="Ubuntu" panose="020B0504030602030204"/>
              </a:rPr>
              <a:t>Rare Diseases </a:t>
            </a:r>
            <a:r>
              <a:rPr kumimoji="0" lang="en-US" sz="2000" b="0" i="0" u="none" strike="noStrike" kern="1200" cap="none" spc="0" normalizeH="0" baseline="0" noProof="0" dirty="0">
                <a:ln>
                  <a:noFill/>
                </a:ln>
                <a:solidFill>
                  <a:srgbClr val="727272"/>
                </a:solidFill>
                <a:effectLst/>
                <a:uLnTx/>
                <a:uFillTx/>
                <a:latin typeface="Ubuntu" panose="020B0504030602030204"/>
              </a:rPr>
              <a:t>Europe in </a:t>
            </a:r>
            <a:r>
              <a:rPr kumimoji="0" lang="en-US" sz="2000" b="0" i="0" u="none" strike="noStrike" kern="1200" cap="none" spc="0" normalizeH="0" baseline="0" noProof="0" dirty="0" smtClean="0">
                <a:ln>
                  <a:noFill/>
                </a:ln>
                <a:solidFill>
                  <a:srgbClr val="727272"/>
                </a:solidFill>
                <a:effectLst/>
                <a:uLnTx/>
                <a:uFillTx/>
                <a:latin typeface="Ubuntu" panose="020B0504030602030204"/>
              </a:rPr>
              <a:t>cooperation </a:t>
            </a:r>
            <a:r>
              <a:rPr kumimoji="0" lang="en-US" sz="2000" b="0" i="0" u="none" strike="noStrike" kern="1200" cap="none" spc="0" normalizeH="0" baseline="0" noProof="0" dirty="0">
                <a:ln>
                  <a:noFill/>
                </a:ln>
                <a:solidFill>
                  <a:srgbClr val="727272"/>
                </a:solidFill>
                <a:effectLst/>
                <a:uLnTx/>
                <a:uFillTx/>
                <a:latin typeface="Ubuntu" panose="020B0504030602030204"/>
              </a:rPr>
              <a:t>with Rare Diseases International (RDI</a:t>
            </a:r>
            <a:r>
              <a:rPr kumimoji="0" lang="en-US" sz="2000" b="0" i="0" u="none" strike="noStrike" kern="1200" cap="none" spc="0" normalizeH="0" baseline="0" noProof="0" dirty="0" smtClean="0">
                <a:ln>
                  <a:noFill/>
                </a:ln>
                <a:solidFill>
                  <a:srgbClr val="727272"/>
                </a:solidFill>
                <a:effectLst/>
                <a:uLnTx/>
                <a:uFillTx/>
                <a:latin typeface="Ubuntu" panose="020B0504030602030204"/>
              </a:rPr>
              <a:t>)</a:t>
            </a: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lang="en-US" sz="2000" dirty="0" smtClean="0">
                <a:solidFill>
                  <a:srgbClr val="727272"/>
                </a:solidFill>
                <a:latin typeface="Ubuntu" panose="020B0504030602030204"/>
              </a:rPr>
              <a:t>Supported by 34 NGOs from </a:t>
            </a:r>
            <a:r>
              <a:rPr lang="en-US" sz="2000" dirty="0" err="1" smtClean="0">
                <a:solidFill>
                  <a:srgbClr val="727272"/>
                </a:solidFill>
                <a:latin typeface="Ubuntu" panose="020B0504030602030204"/>
              </a:rPr>
              <a:t>CoNGO</a:t>
            </a:r>
            <a:endParaRPr lang="en-US" sz="2000" dirty="0">
              <a:solidFill>
                <a:srgbClr val="727272"/>
              </a:solidFill>
              <a:latin typeface="Ubuntu" panose="020B0504030602030204"/>
            </a:endParaRP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727272"/>
                </a:solidFill>
                <a:effectLst/>
                <a:uLnTx/>
                <a:uFillTx/>
                <a:latin typeface="Ubuntu" panose="020B0504030602030204"/>
              </a:rPr>
              <a:t>Composition</a:t>
            </a:r>
            <a:r>
              <a:rPr kumimoji="0" lang="en-US" sz="2000" b="0" i="0" u="none" strike="noStrike" kern="1200" cap="none" spc="0" normalizeH="0" noProof="0" dirty="0" smtClean="0">
                <a:ln>
                  <a:noFill/>
                </a:ln>
                <a:solidFill>
                  <a:srgbClr val="727272"/>
                </a:solidFill>
                <a:effectLst/>
                <a:uLnTx/>
                <a:uFillTx/>
                <a:latin typeface="Ubuntu" panose="020B0504030602030204"/>
              </a:rPr>
              <a:t> of members in 2017</a:t>
            </a: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lang="en-US" sz="2000" baseline="0" dirty="0" smtClean="0">
                <a:solidFill>
                  <a:srgbClr val="727272"/>
                </a:solidFill>
                <a:latin typeface="Ubuntu" panose="020B0504030602030204"/>
              </a:rPr>
              <a:t>Multi-stakeholder</a:t>
            </a:r>
            <a:r>
              <a:rPr lang="en-US" sz="2000" dirty="0" smtClean="0">
                <a:solidFill>
                  <a:srgbClr val="727272"/>
                </a:solidFill>
                <a:latin typeface="Ubuntu" panose="020B0504030602030204"/>
              </a:rPr>
              <a:t>, mostly NGOs, members ECOSOC, </a:t>
            </a:r>
          </a:p>
          <a:p>
            <a:pPr marR="0" lvl="0" algn="l" defTabSz="914400" rtl="0" eaLnBrk="1" fontAlgn="auto" latinLnBrk="0" hangingPunct="1">
              <a:lnSpc>
                <a:spcPct val="100000"/>
              </a:lnSpc>
              <a:spcBef>
                <a:spcPts val="0"/>
              </a:spcBef>
              <a:spcAft>
                <a:spcPts val="0"/>
              </a:spcAft>
              <a:buClr>
                <a:srgbClr val="727272"/>
              </a:buClr>
              <a:buSzTx/>
              <a:tabLst/>
              <a:defRPr/>
            </a:pPr>
            <a:r>
              <a:rPr lang="en-US" sz="2000" dirty="0" smtClean="0">
                <a:solidFill>
                  <a:srgbClr val="727272"/>
                </a:solidFill>
                <a:latin typeface="Ubuntu" panose="020B0504030602030204"/>
              </a:rPr>
              <a:t>     relevant institutions, individual experts </a:t>
            </a:r>
            <a:endParaRPr kumimoji="0" lang="en-US" sz="2000" b="0" i="0" u="none" strike="noStrike" kern="1200" cap="none" spc="0" normalizeH="0" baseline="0" noProof="0" dirty="0" smtClean="0">
              <a:ln>
                <a:noFill/>
              </a:ln>
              <a:solidFill>
                <a:srgbClr val="727272"/>
              </a:solidFill>
              <a:effectLst/>
              <a:uLnTx/>
              <a:uFillTx/>
              <a:latin typeface="Ubuntu" panose="020B0504030602030204"/>
            </a:endParaRPr>
          </a:p>
          <a:p>
            <a:pPr marL="285750" marR="0" lvl="0" indent="-285750" algn="l" defTabSz="914400" rtl="0" eaLnBrk="1" fontAlgn="auto" latinLnBrk="0" hangingPunct="1">
              <a:lnSpc>
                <a:spcPct val="100000"/>
              </a:lnSpc>
              <a:spcBef>
                <a:spcPts val="0"/>
              </a:spcBef>
              <a:spcAft>
                <a:spcPts val="0"/>
              </a:spcAft>
              <a:buClr>
                <a:srgbClr val="7F4A94"/>
              </a:buClr>
              <a:buSzTx/>
              <a:buFont typeface="Webdings" panose="05030102010509060703" pitchFamily="18" charset="2"/>
              <a:buChar char="4"/>
              <a:tabLst/>
              <a:defRPr/>
            </a:pPr>
            <a:endParaRPr lang="en-US" sz="2000" dirty="0">
              <a:solidFill>
                <a:prstClr val="black"/>
              </a:solidFill>
              <a:latin typeface="FoundrySans-Normal" pitchFamily="34" charset="0"/>
            </a:endParaRPr>
          </a:p>
          <a:p>
            <a:pPr marL="285750" marR="0" lvl="0" indent="-285750" algn="l" defTabSz="914400" rtl="0" eaLnBrk="1" fontAlgn="auto" latinLnBrk="0" hangingPunct="1">
              <a:lnSpc>
                <a:spcPct val="100000"/>
              </a:lnSpc>
              <a:spcBef>
                <a:spcPts val="0"/>
              </a:spcBef>
              <a:spcAft>
                <a:spcPts val="0"/>
              </a:spcAft>
              <a:buClr>
                <a:srgbClr val="7F4A94"/>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prstClr val="black"/>
              </a:solidFill>
              <a:effectLst/>
              <a:uLnTx/>
              <a:uFillTx/>
              <a:latin typeface="FoundrySans-Normal" pitchFamily="34" charset="0"/>
            </a:endParaRPr>
          </a:p>
        </p:txBody>
      </p:sp>
    </p:spTree>
    <p:extLst>
      <p:ext uri="{BB962C8B-B14F-4D97-AF65-F5344CB8AC3E}">
        <p14:creationId xmlns:p14="http://schemas.microsoft.com/office/powerpoint/2010/main" val="3555083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88640"/>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cap="all" dirty="0">
                <a:solidFill>
                  <a:srgbClr val="727272"/>
                </a:solidFill>
                <a:latin typeface="Ubuntu" panose="020B0504030602030204" pitchFamily="34" charset="0"/>
                <a:ea typeface="+mj-ea"/>
                <a:cs typeface="+mj-cs"/>
              </a:rPr>
              <a:t>NGO</a:t>
            </a:r>
            <a:r>
              <a:rPr lang="fr-FR" sz="4000" dirty="0" smtClean="0">
                <a:effectLst>
                  <a:outerShdw blurRad="38100" dist="38100" dir="2700000" algn="tl">
                    <a:srgbClr val="000000">
                      <a:alpha val="43137"/>
                    </a:srgbClr>
                  </a:outerShdw>
                </a:effectLst>
                <a:latin typeface="FoundrySans-Bold" pitchFamily="34" charset="0"/>
              </a:rPr>
              <a:t> </a:t>
            </a:r>
            <a:r>
              <a:rPr lang="fr-FR" sz="3200" b="1" cap="all" dirty="0" err="1">
                <a:solidFill>
                  <a:srgbClr val="727272"/>
                </a:solidFill>
                <a:latin typeface="Ubuntu" panose="020B0504030602030204" pitchFamily="34" charset="0"/>
                <a:ea typeface="+mj-ea"/>
                <a:cs typeface="+mj-cs"/>
              </a:rPr>
              <a:t>Committee</a:t>
            </a:r>
            <a:r>
              <a:rPr lang="fr-FR" sz="3200" b="1" cap="all" dirty="0">
                <a:solidFill>
                  <a:srgbClr val="727272"/>
                </a:solidFill>
                <a:latin typeface="Ubuntu" panose="020B0504030602030204" pitchFamily="34" charset="0"/>
                <a:ea typeface="+mj-ea"/>
                <a:cs typeface="+mj-cs"/>
              </a:rPr>
              <a:t> for Rare </a:t>
            </a:r>
            <a:r>
              <a:rPr lang="fr-FR" sz="3200" b="1" cap="all" dirty="0" err="1">
                <a:solidFill>
                  <a:srgbClr val="727272"/>
                </a:solidFill>
                <a:latin typeface="Ubuntu" panose="020B0504030602030204" pitchFamily="34" charset="0"/>
                <a:ea typeface="+mj-ea"/>
                <a:cs typeface="+mj-cs"/>
              </a:rPr>
              <a:t>Diseases</a:t>
            </a:r>
            <a:endParaRPr lang="fr-FR" sz="3200" b="1" cap="all" dirty="0">
              <a:solidFill>
                <a:srgbClr val="727272"/>
              </a:solidFill>
              <a:latin typeface="Ubuntu" panose="020B0504030602030204" pitchFamily="34" charset="0"/>
              <a:ea typeface="+mj-ea"/>
              <a:cs typeface="+mj-cs"/>
            </a:endParaRPr>
          </a:p>
        </p:txBody>
      </p:sp>
      <p:sp>
        <p:nvSpPr>
          <p:cNvPr id="8" name="TextBox 7"/>
          <p:cNvSpPr txBox="1"/>
          <p:nvPr/>
        </p:nvSpPr>
        <p:spPr>
          <a:xfrm>
            <a:off x="611560" y="1159788"/>
            <a:ext cx="792088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7F4A94"/>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srgbClr val="727272"/>
              </a:solidFill>
              <a:effectLst/>
              <a:uLnTx/>
              <a:uFillTx/>
              <a:latin typeface="Ubuntu" panose="020B0504030602030204"/>
            </a:endParaRPr>
          </a:p>
          <a:p>
            <a:pPr marL="342900" marR="0" lvl="0" indent="-342900" algn="l" defTabSz="914400" rtl="0" eaLnBrk="1" fontAlgn="auto" latinLnBrk="0" hangingPunct="1">
              <a:lnSpc>
                <a:spcPct val="100000"/>
              </a:lnSpc>
              <a:spcBef>
                <a:spcPts val="0"/>
              </a:spcBef>
              <a:spcAft>
                <a:spcPts val="0"/>
              </a:spcAft>
              <a:buClr>
                <a:srgbClr val="727272"/>
              </a:buClr>
              <a:buSzTx/>
              <a:buFont typeface="Wingdings" panose="05000000000000000000" pitchFamily="2" charset="2"/>
              <a:buChar char="§"/>
              <a:tabLst/>
              <a:defRPr/>
            </a:pPr>
            <a:r>
              <a:rPr lang="en-US" sz="2000" b="1" noProof="0" dirty="0" smtClean="0">
                <a:solidFill>
                  <a:srgbClr val="727272"/>
                </a:solidFill>
                <a:latin typeface="Ubuntu" panose="020B0504030602030204"/>
              </a:rPr>
              <a:t>What for?</a:t>
            </a:r>
          </a:p>
          <a:p>
            <a:pPr marR="0" lvl="0" algn="l" defTabSz="914400" rtl="0" eaLnBrk="1" fontAlgn="auto" latinLnBrk="0" hangingPunct="1">
              <a:lnSpc>
                <a:spcPct val="100000"/>
              </a:lnSpc>
              <a:spcBef>
                <a:spcPts val="0"/>
              </a:spcBef>
              <a:spcAft>
                <a:spcPts val="0"/>
              </a:spcAft>
              <a:buClr>
                <a:srgbClr val="7F4A94"/>
              </a:buClr>
              <a:buSzTx/>
              <a:tabLst/>
              <a:defRPr/>
            </a:pPr>
            <a:endParaRPr lang="en-US" sz="2000" noProof="0" dirty="0" smtClean="0">
              <a:solidFill>
                <a:srgbClr val="727272"/>
              </a:solidFill>
              <a:latin typeface="Ubuntu" panose="020B0504030602030204"/>
            </a:endParaRPr>
          </a:p>
          <a:p>
            <a:r>
              <a:rPr lang="en-US" sz="2000" dirty="0" smtClean="0">
                <a:solidFill>
                  <a:srgbClr val="727272"/>
                </a:solidFill>
                <a:latin typeface="Ubuntu" panose="020B0504030602030204"/>
              </a:rPr>
              <a:t>To </a:t>
            </a:r>
            <a:r>
              <a:rPr lang="en-US" sz="2000" b="1" dirty="0">
                <a:solidFill>
                  <a:srgbClr val="727272"/>
                </a:solidFill>
                <a:latin typeface="Ubuntu" panose="020B0504030602030204"/>
              </a:rPr>
              <a:t>increase visibility </a:t>
            </a:r>
            <a:r>
              <a:rPr lang="en-US" sz="2000" dirty="0">
                <a:solidFill>
                  <a:srgbClr val="727272"/>
                </a:solidFill>
                <a:latin typeface="Ubuntu" panose="020B0504030602030204"/>
              </a:rPr>
              <a:t>of rare diseases at the global </a:t>
            </a:r>
            <a:r>
              <a:rPr lang="en-US" sz="2000" dirty="0" smtClean="0">
                <a:solidFill>
                  <a:srgbClr val="727272"/>
                </a:solidFill>
                <a:latin typeface="Ubuntu" panose="020B0504030602030204"/>
              </a:rPr>
              <a:t>level</a:t>
            </a:r>
          </a:p>
          <a:p>
            <a:endParaRPr lang="en-US" sz="2000" dirty="0">
              <a:solidFill>
                <a:srgbClr val="727272"/>
              </a:solidFill>
              <a:latin typeface="Ubuntu" panose="020B0504030602030204"/>
            </a:endParaRPr>
          </a:p>
          <a:p>
            <a:r>
              <a:rPr lang="en-US" sz="2000" dirty="0">
                <a:solidFill>
                  <a:srgbClr val="727272"/>
                </a:solidFill>
                <a:latin typeface="Ubuntu" panose="020B0504030602030204"/>
              </a:rPr>
              <a:t>To </a:t>
            </a:r>
            <a:r>
              <a:rPr lang="en-US" sz="2000" b="1" dirty="0">
                <a:solidFill>
                  <a:srgbClr val="727272"/>
                </a:solidFill>
                <a:latin typeface="Ubuntu" panose="020B0504030602030204"/>
              </a:rPr>
              <a:t>connect NGOs</a:t>
            </a:r>
            <a:r>
              <a:rPr lang="en-US" sz="2000" dirty="0">
                <a:solidFill>
                  <a:srgbClr val="727272"/>
                </a:solidFill>
                <a:latin typeface="Ubuntu" panose="020B0504030602030204"/>
              </a:rPr>
              <a:t> interested in rare diseases and their partners through a global </a:t>
            </a:r>
            <a:r>
              <a:rPr lang="en-US" sz="2000" dirty="0" smtClean="0">
                <a:solidFill>
                  <a:srgbClr val="727272"/>
                </a:solidFill>
                <a:latin typeface="Ubuntu" panose="020B0504030602030204"/>
              </a:rPr>
              <a:t>platform</a:t>
            </a:r>
          </a:p>
          <a:p>
            <a:endParaRPr lang="en-US" sz="2000" dirty="0">
              <a:solidFill>
                <a:srgbClr val="727272"/>
              </a:solidFill>
              <a:latin typeface="Ubuntu" panose="020B0504030602030204"/>
            </a:endParaRPr>
          </a:p>
          <a:p>
            <a:r>
              <a:rPr lang="en-US" sz="2000" dirty="0">
                <a:solidFill>
                  <a:srgbClr val="727272"/>
                </a:solidFill>
                <a:latin typeface="Ubuntu" panose="020B0504030602030204"/>
              </a:rPr>
              <a:t>To </a:t>
            </a:r>
            <a:r>
              <a:rPr lang="en-US" sz="2000" b="1" dirty="0">
                <a:solidFill>
                  <a:srgbClr val="727272"/>
                </a:solidFill>
                <a:latin typeface="Ubuntu" panose="020B0504030602030204"/>
              </a:rPr>
              <a:t>elevate </a:t>
            </a:r>
            <a:r>
              <a:rPr lang="en-US" sz="2000" dirty="0">
                <a:solidFill>
                  <a:srgbClr val="727272"/>
                </a:solidFill>
                <a:latin typeface="Ubuntu" panose="020B0504030602030204"/>
              </a:rPr>
              <a:t>rare diseases as a global public health priority </a:t>
            </a:r>
            <a:endParaRPr lang="en-US" sz="2000" dirty="0" smtClean="0">
              <a:solidFill>
                <a:srgbClr val="727272"/>
              </a:solidFill>
              <a:latin typeface="Ubuntu" panose="020B0504030602030204"/>
            </a:endParaRPr>
          </a:p>
          <a:p>
            <a:endParaRPr lang="en-US" sz="2000" dirty="0">
              <a:solidFill>
                <a:srgbClr val="727272"/>
              </a:solidFill>
              <a:latin typeface="Ubuntu" panose="020B0504030602030204"/>
            </a:endParaRPr>
          </a:p>
          <a:p>
            <a:r>
              <a:rPr lang="en-US" sz="2000" dirty="0">
                <a:solidFill>
                  <a:srgbClr val="727272"/>
                </a:solidFill>
                <a:latin typeface="Ubuntu" panose="020B0504030602030204"/>
              </a:rPr>
              <a:t>To </a:t>
            </a:r>
            <a:r>
              <a:rPr lang="en-US" sz="2000" b="1" dirty="0">
                <a:solidFill>
                  <a:srgbClr val="727272"/>
                </a:solidFill>
                <a:latin typeface="Ubuntu" panose="020B0504030602030204"/>
              </a:rPr>
              <a:t>fight discrimination</a:t>
            </a:r>
            <a:r>
              <a:rPr lang="en-US" sz="2000" dirty="0">
                <a:solidFill>
                  <a:srgbClr val="727272"/>
                </a:solidFill>
                <a:latin typeface="Ubuntu" panose="020B0504030602030204"/>
              </a:rPr>
              <a:t> against people living with rare diseases worldwide</a:t>
            </a:r>
          </a:p>
          <a:p>
            <a:pPr marR="0" lvl="0" algn="l" defTabSz="914400" rtl="0" eaLnBrk="1" fontAlgn="auto" latinLnBrk="0" hangingPunct="1">
              <a:lnSpc>
                <a:spcPct val="100000"/>
              </a:lnSpc>
              <a:spcBef>
                <a:spcPts val="0"/>
              </a:spcBef>
              <a:spcAft>
                <a:spcPts val="0"/>
              </a:spcAft>
              <a:buClr>
                <a:srgbClr val="7F4A94"/>
              </a:buClr>
              <a:buSzTx/>
              <a:tabLst/>
              <a:defRPr/>
            </a:pPr>
            <a:endParaRPr kumimoji="0" lang="en-US" sz="2000" b="0" i="0" u="none" strike="noStrike" kern="1200" cap="none" spc="0" normalizeH="0" baseline="0" dirty="0">
              <a:ln>
                <a:noFill/>
              </a:ln>
              <a:solidFill>
                <a:srgbClr val="727272"/>
              </a:solidFill>
              <a:effectLst/>
              <a:uLnTx/>
              <a:uFillTx/>
              <a:latin typeface="Ubuntu" panose="020B0504030602030204"/>
            </a:endParaRPr>
          </a:p>
          <a:p>
            <a:pPr marL="285750" marR="0" lvl="0" indent="-285750" algn="l" defTabSz="914400" rtl="0" eaLnBrk="1" fontAlgn="auto" latinLnBrk="0" hangingPunct="1">
              <a:lnSpc>
                <a:spcPct val="100000"/>
              </a:lnSpc>
              <a:spcBef>
                <a:spcPts val="0"/>
              </a:spcBef>
              <a:spcAft>
                <a:spcPts val="0"/>
              </a:spcAft>
              <a:buClr>
                <a:srgbClr val="7F4A94"/>
              </a:buClr>
              <a:buSzTx/>
              <a:buFont typeface="Webdings" panose="05030102010509060703" pitchFamily="18" charset="2"/>
              <a:buChar char="4"/>
              <a:tabLst/>
              <a:defRPr/>
            </a:pPr>
            <a:endParaRPr lang="en-US" sz="2000" dirty="0">
              <a:solidFill>
                <a:prstClr val="black"/>
              </a:solidFill>
              <a:latin typeface="FoundrySans-Normal" pitchFamily="34" charset="0"/>
            </a:endParaRPr>
          </a:p>
          <a:p>
            <a:pPr marL="285750" marR="0" lvl="0" indent="-285750" algn="l" defTabSz="914400" rtl="0" eaLnBrk="1" fontAlgn="auto" latinLnBrk="0" hangingPunct="1">
              <a:lnSpc>
                <a:spcPct val="100000"/>
              </a:lnSpc>
              <a:spcBef>
                <a:spcPts val="0"/>
              </a:spcBef>
              <a:spcAft>
                <a:spcPts val="0"/>
              </a:spcAft>
              <a:buClr>
                <a:srgbClr val="7F4A94"/>
              </a:buClr>
              <a:buSzTx/>
              <a:buFont typeface="Webdings" panose="05030102010509060703" pitchFamily="18" charset="2"/>
              <a:buChar char="4"/>
              <a:tabLst/>
              <a:defRPr/>
            </a:pPr>
            <a:endParaRPr kumimoji="0" lang="en-US" sz="2000" b="0" i="0" u="none" strike="noStrike" kern="1200" cap="none" spc="0" normalizeH="0" baseline="0" noProof="0" dirty="0" smtClean="0">
              <a:ln>
                <a:noFill/>
              </a:ln>
              <a:solidFill>
                <a:prstClr val="black"/>
              </a:solidFill>
              <a:effectLst/>
              <a:uLnTx/>
              <a:uFillTx/>
              <a:latin typeface="FoundrySans-Normal" pitchFamily="34" charset="0"/>
            </a:endParaRPr>
          </a:p>
        </p:txBody>
      </p:sp>
    </p:spTree>
    <p:extLst>
      <p:ext uri="{BB962C8B-B14F-4D97-AF65-F5344CB8AC3E}">
        <p14:creationId xmlns:p14="http://schemas.microsoft.com/office/powerpoint/2010/main" val="4747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5445224"/>
            <a:ext cx="5976664" cy="1015663"/>
          </a:xfrm>
          <a:prstGeom prst="rect">
            <a:avLst/>
          </a:prstGeom>
          <a:noFill/>
        </p:spPr>
        <p:txBody>
          <a:bodyPr wrap="square" rtlCol="0">
            <a:spAutoFit/>
          </a:bodyPr>
          <a:lstStyle/>
          <a:p>
            <a:r>
              <a:rPr lang="fr-FR" sz="2400" b="1" dirty="0" smtClean="0">
                <a:solidFill>
                  <a:srgbClr val="727272"/>
                </a:solidFill>
              </a:rPr>
              <a:t>Yann Le Cam</a:t>
            </a:r>
          </a:p>
          <a:p>
            <a:r>
              <a:rPr lang="fr-CH" b="1" dirty="0">
                <a:solidFill>
                  <a:srgbClr val="727272"/>
                </a:solidFill>
              </a:rPr>
              <a:t>Chief </a:t>
            </a:r>
            <a:r>
              <a:rPr lang="fr-CH" b="1" dirty="0" err="1">
                <a:solidFill>
                  <a:srgbClr val="727272"/>
                </a:solidFill>
              </a:rPr>
              <a:t>Executive</a:t>
            </a:r>
            <a:r>
              <a:rPr lang="fr-CH" b="1" dirty="0">
                <a:solidFill>
                  <a:srgbClr val="727272"/>
                </a:solidFill>
              </a:rPr>
              <a:t> </a:t>
            </a:r>
            <a:r>
              <a:rPr lang="fr-CH" b="1" dirty="0" err="1" smtClean="0">
                <a:solidFill>
                  <a:srgbClr val="727272"/>
                </a:solidFill>
              </a:rPr>
              <a:t>Officer</a:t>
            </a:r>
            <a:r>
              <a:rPr lang="fr-CH" b="1" dirty="0">
                <a:solidFill>
                  <a:srgbClr val="727272"/>
                </a:solidFill>
              </a:rPr>
              <a:t> </a:t>
            </a:r>
            <a:r>
              <a:rPr lang="fr-CH" b="1" dirty="0" smtClean="0">
                <a:solidFill>
                  <a:srgbClr val="727272"/>
                </a:solidFill>
              </a:rPr>
              <a:t>of EURORDIS - Rare </a:t>
            </a:r>
            <a:r>
              <a:rPr lang="fr-CH" b="1" dirty="0" err="1">
                <a:solidFill>
                  <a:srgbClr val="727272"/>
                </a:solidFill>
              </a:rPr>
              <a:t>Diseases</a:t>
            </a:r>
            <a:r>
              <a:rPr lang="fr-CH" b="1" dirty="0">
                <a:solidFill>
                  <a:srgbClr val="727272"/>
                </a:solidFill>
              </a:rPr>
              <a:t> </a:t>
            </a:r>
            <a:r>
              <a:rPr lang="fr-CH" b="1" dirty="0" smtClean="0">
                <a:solidFill>
                  <a:srgbClr val="727272"/>
                </a:solidFill>
              </a:rPr>
              <a:t>Europe</a:t>
            </a:r>
          </a:p>
          <a:p>
            <a:r>
              <a:rPr lang="fr-CH" b="1" dirty="0" err="1" smtClean="0">
                <a:solidFill>
                  <a:srgbClr val="727272"/>
                </a:solidFill>
              </a:rPr>
              <a:t>Member</a:t>
            </a:r>
            <a:r>
              <a:rPr lang="fr-CH" b="1" dirty="0" smtClean="0">
                <a:solidFill>
                  <a:srgbClr val="727272"/>
                </a:solidFill>
              </a:rPr>
              <a:t> of the Council of Rare </a:t>
            </a:r>
            <a:r>
              <a:rPr lang="fr-CH" b="1" dirty="0" err="1" smtClean="0">
                <a:solidFill>
                  <a:srgbClr val="727272"/>
                </a:solidFill>
              </a:rPr>
              <a:t>Diseases</a:t>
            </a:r>
            <a:r>
              <a:rPr lang="fr-CH" b="1" dirty="0" smtClean="0">
                <a:solidFill>
                  <a:srgbClr val="727272"/>
                </a:solidFill>
              </a:rPr>
              <a:t> International</a:t>
            </a:r>
            <a:endParaRPr lang="fr-CH" b="1" dirty="0">
              <a:solidFill>
                <a:srgbClr val="727272"/>
              </a:solidFill>
            </a:endParaRPr>
          </a:p>
        </p:txBody>
      </p:sp>
      <p:sp>
        <p:nvSpPr>
          <p:cNvPr id="6" name="Titre 1"/>
          <p:cNvSpPr txBox="1">
            <a:spLocks/>
          </p:cNvSpPr>
          <p:nvPr/>
        </p:nvSpPr>
        <p:spPr>
          <a:xfrm>
            <a:off x="667335" y="2564904"/>
            <a:ext cx="7200800" cy="2376264"/>
          </a:xfrm>
          <a:prstGeom prst="rect">
            <a:avLst/>
          </a:prstGeom>
        </p:spPr>
        <p:txBody>
          <a:bodyPr anchor="ctr"/>
          <a:lstStyle>
            <a:lvl1pPr algn="ctr" defTabSz="914400" rtl="0" eaLnBrk="1" latinLnBrk="0" hangingPunct="1">
              <a:spcBef>
                <a:spcPct val="0"/>
              </a:spcBef>
              <a:buNone/>
              <a:defRPr sz="3100" b="1" kern="1200" cap="all" baseline="0">
                <a:solidFill>
                  <a:srgbClr val="727272"/>
                </a:solidFill>
                <a:latin typeface="Ubuntu" panose="020B0504030602030204" pitchFamily="34" charset="0"/>
                <a:ea typeface="+mj-ea"/>
                <a:cs typeface="Arial" panose="020B0604020202020204" pitchFamily="34" charset="0"/>
              </a:defRPr>
            </a:lvl1pPr>
          </a:lstStyle>
          <a:p>
            <a:r>
              <a:rPr lang="fr-FR" dirty="0" smtClean="0"/>
              <a:t>LEAVE NO ONE BEHIND:</a:t>
            </a:r>
            <a:br>
              <a:rPr lang="fr-FR" dirty="0" smtClean="0"/>
            </a:br>
            <a:r>
              <a:rPr lang="fr-FR" dirty="0" err="1" smtClean="0"/>
              <a:t>why</a:t>
            </a:r>
            <a:r>
              <a:rPr lang="fr-FR" dirty="0" smtClean="0"/>
              <a:t> rare </a:t>
            </a:r>
            <a:r>
              <a:rPr lang="fr-FR" dirty="0" err="1" smtClean="0"/>
              <a:t>diseases</a:t>
            </a:r>
            <a:r>
              <a:rPr lang="fr-FR" dirty="0" smtClean="0"/>
              <a:t> are important for the global </a:t>
            </a:r>
            <a:r>
              <a:rPr lang="fr-FR" dirty="0" err="1" smtClean="0"/>
              <a:t>health</a:t>
            </a:r>
            <a:r>
              <a:rPr lang="fr-FR" dirty="0" smtClean="0"/>
              <a:t> agenda</a:t>
            </a:r>
            <a:endParaRPr lang="fr-FR" dirty="0"/>
          </a:p>
        </p:txBody>
      </p:sp>
    </p:spTree>
    <p:extLst>
      <p:ext uri="{BB962C8B-B14F-4D97-AF65-F5344CB8AC3E}">
        <p14:creationId xmlns:p14="http://schemas.microsoft.com/office/powerpoint/2010/main" val="13042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09"/>
            <a:ext cx="9296400" cy="6845904"/>
          </a:xfrm>
          <a:prstGeom prst="rect">
            <a:avLst/>
          </a:prstGeom>
        </p:spPr>
      </p:pic>
    </p:spTree>
    <p:extLst>
      <p:ext uri="{BB962C8B-B14F-4D97-AF65-F5344CB8AC3E}">
        <p14:creationId xmlns:p14="http://schemas.microsoft.com/office/powerpoint/2010/main" val="2287295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867"/>
            <a:ext cx="8352928" cy="960612"/>
          </a:xfrm>
        </p:spPr>
        <p:txBody>
          <a:bodyPr>
            <a:normAutofit fontScale="90000"/>
          </a:bodyPr>
          <a:lstStyle/>
          <a:p>
            <a:r>
              <a:rPr lang="fr-CH" dirty="0" smtClean="0"/>
              <a:t>THE 2030 </a:t>
            </a:r>
            <a:r>
              <a:rPr lang="fr-CH" dirty="0" err="1" smtClean="0"/>
              <a:t>Sustainable</a:t>
            </a:r>
            <a:r>
              <a:rPr lang="fr-CH" dirty="0" smtClean="0"/>
              <a:t> </a:t>
            </a:r>
            <a:r>
              <a:rPr lang="fr-CH" dirty="0" err="1" smtClean="0"/>
              <a:t>development</a:t>
            </a:r>
            <a:r>
              <a:rPr lang="fr-CH" dirty="0" smtClean="0"/>
              <a:t> agenda AND Rare </a:t>
            </a:r>
            <a:r>
              <a:rPr lang="fr-CH" dirty="0" err="1" smtClean="0"/>
              <a:t>diseases</a:t>
            </a:r>
            <a:endParaRPr lang="en-GB" dirty="0"/>
          </a:p>
        </p:txBody>
      </p:sp>
      <p:sp>
        <p:nvSpPr>
          <p:cNvPr id="3" name="Text Placeholder 2"/>
          <p:cNvSpPr>
            <a:spLocks noGrp="1"/>
          </p:cNvSpPr>
          <p:nvPr>
            <p:ph type="body" sz="quarter" idx="10"/>
          </p:nvPr>
        </p:nvSpPr>
        <p:spPr>
          <a:xfrm>
            <a:off x="395536" y="1340768"/>
            <a:ext cx="8352928" cy="4392488"/>
          </a:xfrm>
        </p:spPr>
        <p:txBody>
          <a:bodyPr/>
          <a:lstStyle/>
          <a:p>
            <a:pPr marL="0" indent="0">
              <a:buNone/>
            </a:pPr>
            <a:r>
              <a:rPr lang="en-GB" sz="2400" dirty="0" smtClean="0"/>
              <a:t>The Sustainable Development Agenda adopted by the United Nations in November 2015 constitutes an opportunity </a:t>
            </a:r>
            <a:r>
              <a:rPr lang="en-GB" sz="2400" dirty="0"/>
              <a:t>to address the specific issues faced by people living </a:t>
            </a:r>
            <a:r>
              <a:rPr lang="en-GB" sz="2400" dirty="0" smtClean="0"/>
              <a:t>with a </a:t>
            </a:r>
            <a:r>
              <a:rPr lang="en-GB" sz="2400" dirty="0"/>
              <a:t>rare </a:t>
            </a:r>
            <a:r>
              <a:rPr lang="en-GB" sz="2400" dirty="0" smtClean="0"/>
              <a:t>disease</a:t>
            </a:r>
            <a:endParaRPr lang="fr-CH" sz="2400" dirty="0" smtClean="0"/>
          </a:p>
          <a:p>
            <a:pPr marL="0" indent="0">
              <a:buNone/>
            </a:pPr>
            <a:r>
              <a:rPr lang="fr-CH" sz="2400" dirty="0" smtClean="0"/>
              <a:t>There </a:t>
            </a:r>
            <a:r>
              <a:rPr lang="fr-CH" sz="2400" dirty="0" err="1" smtClean="0"/>
              <a:t>is</a:t>
            </a:r>
            <a:r>
              <a:rPr lang="fr-CH" sz="2400" dirty="0" smtClean="0"/>
              <a:t> a </a:t>
            </a:r>
            <a:r>
              <a:rPr lang="fr-CH" sz="2400" dirty="0" err="1" smtClean="0"/>
              <a:t>clear</a:t>
            </a:r>
            <a:r>
              <a:rPr lang="fr-CH" sz="2400" dirty="0" smtClean="0"/>
              <a:t> </a:t>
            </a:r>
            <a:r>
              <a:rPr lang="fr-CH" sz="2400" dirty="0" err="1" smtClean="0"/>
              <a:t>alignment</a:t>
            </a:r>
            <a:r>
              <a:rPr lang="fr-CH" sz="2400" dirty="0" smtClean="0"/>
              <a:t> </a:t>
            </a:r>
            <a:r>
              <a:rPr lang="fr-CH" sz="2400" dirty="0" err="1" smtClean="0"/>
              <a:t>between</a:t>
            </a:r>
            <a:r>
              <a:rPr lang="fr-CH" sz="2400" dirty="0" smtClean="0"/>
              <a:t> a </a:t>
            </a:r>
            <a:r>
              <a:rPr lang="fr-CH" sz="2400" dirty="0" err="1" smtClean="0"/>
              <a:t>number</a:t>
            </a:r>
            <a:r>
              <a:rPr lang="fr-CH" sz="2400" dirty="0" smtClean="0"/>
              <a:t> of </a:t>
            </a:r>
            <a:r>
              <a:rPr lang="fr-CH" sz="2400" dirty="0" err="1" smtClean="0"/>
              <a:t>SDGs</a:t>
            </a:r>
            <a:r>
              <a:rPr lang="fr-CH" sz="2400" dirty="0" smtClean="0"/>
              <a:t> and Rare </a:t>
            </a:r>
            <a:r>
              <a:rPr lang="fr-CH" sz="2400" dirty="0" err="1" smtClean="0"/>
              <a:t>Diseases</a:t>
            </a:r>
            <a:endParaRPr lang="fr-CH" sz="2400" dirty="0" smtClean="0"/>
          </a:p>
          <a:p>
            <a:pPr marL="0" indent="0">
              <a:buNone/>
            </a:pPr>
            <a:r>
              <a:rPr lang="fr-CH" sz="2400" dirty="0" smtClean="0"/>
              <a:t>The </a:t>
            </a:r>
            <a:r>
              <a:rPr lang="fr-CH" sz="2400" dirty="0" err="1" smtClean="0"/>
              <a:t>most</a:t>
            </a:r>
            <a:r>
              <a:rPr lang="fr-CH" sz="2400" dirty="0" smtClean="0"/>
              <a:t> </a:t>
            </a:r>
            <a:r>
              <a:rPr lang="fr-CH" sz="2400" dirty="0" err="1" smtClean="0"/>
              <a:t>obvious</a:t>
            </a:r>
            <a:r>
              <a:rPr lang="fr-CH" sz="2400" dirty="0" smtClean="0"/>
              <a:t> one </a:t>
            </a:r>
            <a:r>
              <a:rPr lang="fr-CH" sz="2400" dirty="0" err="1" smtClean="0"/>
              <a:t>being</a:t>
            </a:r>
            <a:r>
              <a:rPr lang="fr-CH" sz="2400" dirty="0" smtClean="0"/>
              <a:t> SDG 3 </a:t>
            </a:r>
            <a:r>
              <a:rPr lang="en-GB" sz="2400" dirty="0" smtClean="0"/>
              <a:t>to ‘ensure healthy lives and promote well-being for all at all ages’ </a:t>
            </a:r>
          </a:p>
          <a:p>
            <a:pPr marL="0" indent="0">
              <a:buNone/>
            </a:pPr>
            <a:endParaRPr lang="fr-CH" sz="2800" dirty="0" smtClean="0"/>
          </a:p>
          <a:p>
            <a:pPr marL="0" indent="0">
              <a:buNone/>
            </a:pPr>
            <a:endParaRPr lang="en-GB" dirty="0"/>
          </a:p>
        </p:txBody>
      </p:sp>
      <p:grpSp>
        <p:nvGrpSpPr>
          <p:cNvPr id="4" name="Group 3"/>
          <p:cNvGrpSpPr/>
          <p:nvPr/>
        </p:nvGrpSpPr>
        <p:grpSpPr>
          <a:xfrm>
            <a:off x="323528" y="5229200"/>
            <a:ext cx="8496944" cy="1309067"/>
            <a:chOff x="251520" y="3356992"/>
            <a:chExt cx="8496944" cy="1309067"/>
          </a:xfrm>
        </p:grpSpPr>
        <p:pic>
          <p:nvPicPr>
            <p:cNvPr id="5" name="Picture 6" descr="Good Health and Well-Be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356992"/>
              <a:ext cx="1309067" cy="13090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14" descr="No Pover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56992"/>
              <a:ext cx="1296144" cy="12961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6" descr="Quality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356992"/>
              <a:ext cx="1296144" cy="12961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4" descr="Gender Equal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356992"/>
              <a:ext cx="1296144" cy="12961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8" descr="Reduced inequaliti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3356992"/>
              <a:ext cx="1296144" cy="12961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452320" y="3356992"/>
              <a:ext cx="1296144" cy="1296144"/>
            </a:xfrm>
            <a:prstGeom prst="rect">
              <a:avLst/>
            </a:prstGeom>
          </p:spPr>
        </p:pic>
      </p:grpSp>
    </p:spTree>
    <p:extLst>
      <p:ext uri="{BB962C8B-B14F-4D97-AF65-F5344CB8AC3E}">
        <p14:creationId xmlns:p14="http://schemas.microsoft.com/office/powerpoint/2010/main" val="186170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864096"/>
          </a:xfrm>
        </p:spPr>
        <p:txBody>
          <a:bodyPr/>
          <a:lstStyle/>
          <a:p>
            <a:r>
              <a:rPr lang="en-GB" sz="2800" dirty="0"/>
              <a:t>The synergies between the Sustainable Development Goals and rare diseases</a:t>
            </a:r>
            <a:r>
              <a:rPr lang="fr-FR" dirty="0"/>
              <a:t/>
            </a:r>
            <a:br>
              <a:rPr lang="fr-FR" dirty="0"/>
            </a:br>
            <a:endParaRPr lang="fr-FR" dirty="0"/>
          </a:p>
        </p:txBody>
      </p:sp>
      <p:graphicFrame>
        <p:nvGraphicFramePr>
          <p:cNvPr id="4" name="Table 3"/>
          <p:cNvGraphicFramePr>
            <a:graphicFrameLocks noGrp="1"/>
          </p:cNvGraphicFramePr>
          <p:nvPr>
            <p:extLst/>
          </p:nvPr>
        </p:nvGraphicFramePr>
        <p:xfrm>
          <a:off x="60536" y="1052736"/>
          <a:ext cx="9047968" cy="5748528"/>
        </p:xfrm>
        <a:graphic>
          <a:graphicData uri="http://schemas.openxmlformats.org/drawingml/2006/table">
            <a:tbl>
              <a:tblPr firstRow="1" firstCol="1" bandRow="1">
                <a:tableStyleId>{5C22544A-7EE6-4342-B048-85BDC9FD1C3A}</a:tableStyleId>
              </a:tblPr>
              <a:tblGrid>
                <a:gridCol w="3374348">
                  <a:extLst>
                    <a:ext uri="{9D8B030D-6E8A-4147-A177-3AD203B41FA5}">
                      <a16:colId xmlns:a16="http://schemas.microsoft.com/office/drawing/2014/main" xmlns="" val="2353282095"/>
                    </a:ext>
                  </a:extLst>
                </a:gridCol>
                <a:gridCol w="93508">
                  <a:extLst>
                    <a:ext uri="{9D8B030D-6E8A-4147-A177-3AD203B41FA5}">
                      <a16:colId xmlns:a16="http://schemas.microsoft.com/office/drawing/2014/main" xmlns="" val="20001"/>
                    </a:ext>
                  </a:extLst>
                </a:gridCol>
                <a:gridCol w="5580112">
                  <a:extLst>
                    <a:ext uri="{9D8B030D-6E8A-4147-A177-3AD203B41FA5}">
                      <a16:colId xmlns:a16="http://schemas.microsoft.com/office/drawing/2014/main" xmlns="" val="465438356"/>
                    </a:ext>
                  </a:extLst>
                </a:gridCol>
              </a:tblGrid>
              <a:tr h="275227">
                <a:tc>
                  <a:txBody>
                    <a:bodyPr/>
                    <a:lstStyle/>
                    <a:p>
                      <a:pPr algn="r">
                        <a:lnSpc>
                          <a:spcPct val="115000"/>
                        </a:lnSpc>
                        <a:spcAft>
                          <a:spcPts val="0"/>
                        </a:spcAft>
                      </a:pPr>
                      <a:r>
                        <a:rPr lang="en-GB" sz="2000" b="1" kern="1200" dirty="0">
                          <a:solidFill>
                            <a:srgbClr val="0070C0"/>
                          </a:solidFill>
                          <a:effectLst/>
                          <a:latin typeface="+mn-lt"/>
                          <a:ea typeface="+mn-ea"/>
                          <a:cs typeface="+mn-cs"/>
                        </a:rPr>
                        <a:t>Sustainable </a:t>
                      </a:r>
                      <a:endParaRPr lang="en-GB" sz="2000" b="1" kern="1200" dirty="0" smtClean="0">
                        <a:solidFill>
                          <a:srgbClr val="0070C0"/>
                        </a:solidFill>
                        <a:effectLst/>
                        <a:latin typeface="+mn-lt"/>
                        <a:ea typeface="+mn-ea"/>
                        <a:cs typeface="+mn-cs"/>
                      </a:endParaRPr>
                    </a:p>
                    <a:p>
                      <a:pPr algn="r">
                        <a:lnSpc>
                          <a:spcPct val="115000"/>
                        </a:lnSpc>
                        <a:spcAft>
                          <a:spcPts val="0"/>
                        </a:spcAft>
                      </a:pPr>
                      <a:r>
                        <a:rPr lang="en-GB" sz="2000" b="1" kern="1200" dirty="0" smtClean="0">
                          <a:solidFill>
                            <a:srgbClr val="0070C0"/>
                          </a:solidFill>
                          <a:effectLst/>
                          <a:latin typeface="+mn-lt"/>
                          <a:ea typeface="+mn-ea"/>
                          <a:cs typeface="+mn-cs"/>
                        </a:rPr>
                        <a:t>Development </a:t>
                      </a:r>
                      <a:r>
                        <a:rPr lang="en-GB" sz="2000" b="1" kern="1200" dirty="0">
                          <a:solidFill>
                            <a:srgbClr val="0070C0"/>
                          </a:solidFill>
                          <a:effectLst/>
                          <a:latin typeface="+mn-lt"/>
                          <a:ea typeface="+mn-ea"/>
                          <a:cs typeface="+mn-cs"/>
                        </a:rPr>
                        <a:t>Goals</a:t>
                      </a:r>
                      <a:endParaRPr lang="fr-FR" sz="2000" b="1" kern="1200" dirty="0">
                        <a:solidFill>
                          <a:srgbClr val="0070C0"/>
                        </a:solidFill>
                        <a:effectLst/>
                        <a:latin typeface="+mn-lt"/>
                        <a:ea typeface="+mn-ea"/>
                        <a:cs typeface="+mn-cs"/>
                      </a:endParaRPr>
                    </a:p>
                  </a:txBody>
                  <a:tcPr marL="34054" marR="34054" marT="0" marB="0">
                    <a:solidFill>
                      <a:srgbClr val="BDC5C8"/>
                    </a:solidFill>
                  </a:tcPr>
                </a:tc>
                <a:tc>
                  <a:txBody>
                    <a:bodyPr/>
                    <a:lstStyle/>
                    <a:p>
                      <a:pPr marL="457200" algn="l">
                        <a:lnSpc>
                          <a:spcPct val="115000"/>
                        </a:lnSpc>
                        <a:spcAft>
                          <a:spcPts val="0"/>
                        </a:spcAft>
                      </a:pPr>
                      <a:endParaRPr lang="fr-FR" sz="2000" b="1" kern="1200" dirty="0">
                        <a:solidFill>
                          <a:schemeClr val="tx1"/>
                        </a:solidFill>
                        <a:effectLst/>
                        <a:latin typeface="+mn-lt"/>
                        <a:ea typeface="+mn-ea"/>
                        <a:cs typeface="+mn-cs"/>
                      </a:endParaRPr>
                    </a:p>
                  </a:txBody>
                  <a:tcPr marL="34054" marR="34054" marT="0" marB="0">
                    <a:noFill/>
                  </a:tcPr>
                </a:tc>
                <a:tc>
                  <a:txBody>
                    <a:bodyPr/>
                    <a:lstStyle/>
                    <a:p>
                      <a:pPr algn="l">
                        <a:lnSpc>
                          <a:spcPct val="115000"/>
                        </a:lnSpc>
                        <a:spcAft>
                          <a:spcPts val="0"/>
                        </a:spcAft>
                      </a:pPr>
                      <a:endParaRPr lang="en-GB" sz="2000" b="1" kern="1200" dirty="0" smtClean="0">
                        <a:solidFill>
                          <a:srgbClr val="0070C0"/>
                        </a:solidFill>
                        <a:effectLst/>
                        <a:latin typeface="+mn-lt"/>
                        <a:ea typeface="+mn-ea"/>
                        <a:cs typeface="+mn-cs"/>
                      </a:endParaRPr>
                    </a:p>
                    <a:p>
                      <a:pPr algn="l">
                        <a:lnSpc>
                          <a:spcPct val="115000"/>
                        </a:lnSpc>
                        <a:spcAft>
                          <a:spcPts val="0"/>
                        </a:spcAft>
                      </a:pPr>
                      <a:r>
                        <a:rPr lang="en-GB" sz="2000" b="1" kern="1200" dirty="0" smtClean="0">
                          <a:solidFill>
                            <a:schemeClr val="tx1"/>
                          </a:solidFill>
                          <a:effectLst/>
                          <a:latin typeface="+mn-lt"/>
                          <a:ea typeface="+mn-ea"/>
                          <a:cs typeface="+mn-cs"/>
                        </a:rPr>
                        <a:t>Rare Diseases Challenges</a:t>
                      </a:r>
                      <a:endParaRPr lang="fr-FR" sz="2000" b="1" kern="1200" dirty="0" smtClean="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3364160928"/>
                  </a:ext>
                </a:extLst>
              </a:tr>
              <a:tr h="800368">
                <a:tc>
                  <a:txBody>
                    <a:bodyPr/>
                    <a:lstStyle/>
                    <a:p>
                      <a:pPr algn="r">
                        <a:lnSpc>
                          <a:spcPct val="115000"/>
                        </a:lnSpc>
                        <a:spcAft>
                          <a:spcPts val="0"/>
                        </a:spcAft>
                      </a:pPr>
                      <a:r>
                        <a:rPr lang="en-GB" sz="1600" b="0" kern="1200" dirty="0">
                          <a:solidFill>
                            <a:srgbClr val="0070C0"/>
                          </a:solidFill>
                          <a:effectLst/>
                          <a:latin typeface="+mn-lt"/>
                          <a:ea typeface="+mn-ea"/>
                          <a:cs typeface="+mn-cs"/>
                        </a:rPr>
                        <a:t>Goal </a:t>
                      </a:r>
                      <a:r>
                        <a:rPr lang="en-GB" sz="1600" b="0" kern="1200" dirty="0" smtClean="0">
                          <a:solidFill>
                            <a:srgbClr val="0070C0"/>
                          </a:solidFill>
                          <a:effectLst/>
                          <a:latin typeface="+mn-lt"/>
                          <a:ea typeface="+mn-ea"/>
                          <a:cs typeface="+mn-cs"/>
                        </a:rPr>
                        <a:t>1</a:t>
                      </a:r>
                    </a:p>
                    <a:p>
                      <a:pPr algn="r">
                        <a:lnSpc>
                          <a:spcPct val="115000"/>
                        </a:lnSpc>
                        <a:spcAft>
                          <a:spcPts val="0"/>
                        </a:spcAft>
                      </a:pPr>
                      <a:r>
                        <a:rPr lang="en-GB" sz="1600" b="0" kern="1200" dirty="0" smtClean="0">
                          <a:solidFill>
                            <a:schemeClr val="tx1"/>
                          </a:solidFill>
                          <a:effectLst/>
                          <a:latin typeface="+mn-lt"/>
                          <a:ea typeface="+mn-ea"/>
                          <a:cs typeface="+mn-cs"/>
                        </a:rPr>
                        <a:t> </a:t>
                      </a:r>
                      <a:r>
                        <a:rPr lang="en-GB" sz="1600" b="1" kern="1200" dirty="0">
                          <a:solidFill>
                            <a:schemeClr val="tx1"/>
                          </a:solidFill>
                          <a:effectLst/>
                          <a:latin typeface="+mn-lt"/>
                          <a:ea typeface="+mn-ea"/>
                          <a:cs typeface="+mn-cs"/>
                        </a:rPr>
                        <a:t>End Poverty in all its forms everywhere</a:t>
                      </a:r>
                      <a:endParaRPr lang="fr-FR" sz="1600" b="1" kern="1200" dirty="0">
                        <a:solidFill>
                          <a:schemeClr val="tx1"/>
                        </a:solidFill>
                        <a:effectLst/>
                        <a:latin typeface="+mn-lt"/>
                        <a:ea typeface="+mn-ea"/>
                        <a:cs typeface="+mn-cs"/>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Persons </a:t>
                      </a:r>
                      <a:r>
                        <a:rPr lang="en-GB" sz="1600" b="0" kern="1200" dirty="0">
                          <a:solidFill>
                            <a:schemeClr val="tx1"/>
                          </a:solidFill>
                          <a:effectLst/>
                          <a:latin typeface="+mn-lt"/>
                          <a:ea typeface="+mn-ea"/>
                          <a:cs typeface="+mn-cs"/>
                        </a:rPr>
                        <a:t>with rare diseases are often trapped in a vicious cycle of vulnerability and poverty due to exclusion from health care and education systems, as well as job </a:t>
                      </a:r>
                      <a:r>
                        <a:rPr lang="en-GB" sz="1600" b="0" kern="1200" dirty="0" smtClean="0">
                          <a:solidFill>
                            <a:schemeClr val="tx1"/>
                          </a:solidFill>
                          <a:effectLst/>
                          <a:latin typeface="+mn-lt"/>
                          <a:ea typeface="+mn-ea"/>
                          <a:cs typeface="+mn-cs"/>
                        </a:rPr>
                        <a:t>markets</a:t>
                      </a:r>
                    </a:p>
                    <a:p>
                      <a:pPr marL="0" lvl="0" indent="0" algn="l">
                        <a:lnSpc>
                          <a:spcPct val="115000"/>
                        </a:lnSpc>
                        <a:spcAft>
                          <a:spcPts val="0"/>
                        </a:spcAft>
                        <a:buFont typeface="Symbol" panose="05050102010706020507" pitchFamily="18" charset="2"/>
                        <a:buNone/>
                      </a:pPr>
                      <a:endParaRPr lang="en-GB" sz="1600" b="0" kern="1200" dirty="0" smtClean="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2372723944"/>
                  </a:ext>
                </a:extLst>
              </a:tr>
              <a:tr h="813084">
                <a:tc>
                  <a:txBody>
                    <a:bodyPr/>
                    <a:lstStyle/>
                    <a:p>
                      <a:pPr algn="r">
                        <a:lnSpc>
                          <a:spcPct val="115000"/>
                        </a:lnSpc>
                        <a:spcAft>
                          <a:spcPts val="0"/>
                        </a:spcAft>
                      </a:pPr>
                      <a:r>
                        <a:rPr lang="en-GB" sz="1600" b="0" kern="1200" dirty="0">
                          <a:solidFill>
                            <a:srgbClr val="0070C0"/>
                          </a:solidFill>
                          <a:effectLst/>
                          <a:latin typeface="+mn-lt"/>
                          <a:ea typeface="+mn-ea"/>
                          <a:cs typeface="+mn-cs"/>
                        </a:rPr>
                        <a:t>Goal </a:t>
                      </a:r>
                      <a:r>
                        <a:rPr lang="en-GB" sz="1600" b="0" kern="1200" dirty="0" smtClean="0">
                          <a:solidFill>
                            <a:srgbClr val="0070C0"/>
                          </a:solidFill>
                          <a:effectLst/>
                          <a:latin typeface="+mn-lt"/>
                          <a:ea typeface="+mn-ea"/>
                          <a:cs typeface="+mn-cs"/>
                        </a:rPr>
                        <a:t>3 </a:t>
                      </a:r>
                    </a:p>
                    <a:p>
                      <a:pPr algn="r">
                        <a:lnSpc>
                          <a:spcPct val="115000"/>
                        </a:lnSpc>
                        <a:spcAft>
                          <a:spcPts val="0"/>
                        </a:spcAft>
                      </a:pPr>
                      <a:r>
                        <a:rPr lang="en-GB" sz="1600" b="1" kern="1200" dirty="0" smtClean="0">
                          <a:solidFill>
                            <a:schemeClr val="tx1"/>
                          </a:solidFill>
                          <a:effectLst/>
                          <a:latin typeface="+mn-lt"/>
                          <a:ea typeface="+mn-ea"/>
                          <a:cs typeface="+mn-cs"/>
                        </a:rPr>
                        <a:t>Ensure </a:t>
                      </a:r>
                      <a:r>
                        <a:rPr lang="en-GB" sz="1600" b="1" kern="1200" dirty="0">
                          <a:solidFill>
                            <a:schemeClr val="tx1"/>
                          </a:solidFill>
                          <a:effectLst/>
                          <a:latin typeface="+mn-lt"/>
                          <a:ea typeface="+mn-ea"/>
                          <a:cs typeface="+mn-cs"/>
                        </a:rPr>
                        <a:t>healthy lives and promote well-being for all at all ages</a:t>
                      </a:r>
                      <a:endParaRPr lang="fr-FR" sz="1600" b="1" kern="1200" dirty="0">
                        <a:solidFill>
                          <a:schemeClr val="tx1"/>
                        </a:solidFill>
                        <a:effectLst/>
                        <a:latin typeface="+mn-lt"/>
                        <a:ea typeface="+mn-ea"/>
                        <a:cs typeface="+mn-cs"/>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Achieving </a:t>
                      </a:r>
                      <a:r>
                        <a:rPr lang="en-GB" sz="1600" b="0" kern="1200" dirty="0">
                          <a:solidFill>
                            <a:schemeClr val="tx1"/>
                          </a:solidFill>
                          <a:effectLst/>
                          <a:latin typeface="+mn-lt"/>
                          <a:ea typeface="+mn-ea"/>
                          <a:cs typeface="+mn-cs"/>
                        </a:rPr>
                        <a:t>universal health coverage implies attending to the needs of persons living with a rare disease who need more and better medicines, appropriate diagnosis and lifelong care and social </a:t>
                      </a:r>
                      <a:r>
                        <a:rPr lang="en-GB" sz="1600" b="0" kern="1200" dirty="0" smtClean="0">
                          <a:solidFill>
                            <a:schemeClr val="tx1"/>
                          </a:solidFill>
                          <a:effectLst/>
                          <a:latin typeface="+mn-lt"/>
                          <a:ea typeface="+mn-ea"/>
                          <a:cs typeface="+mn-cs"/>
                        </a:rPr>
                        <a:t>support</a:t>
                      </a:r>
                      <a:r>
                        <a:rPr lang="en-GB" sz="1600" b="0" kern="1200" dirty="0">
                          <a:solidFill>
                            <a:schemeClr val="tx1"/>
                          </a:solidFill>
                          <a:effectLst/>
                          <a:latin typeface="+mn-lt"/>
                          <a:ea typeface="+mn-ea"/>
                          <a:cs typeface="+mn-cs"/>
                        </a:rPr>
                        <a:t> </a:t>
                      </a:r>
                      <a:endParaRPr lang="en-GB" sz="1600" b="0" kern="1200" dirty="0" smtClean="0">
                        <a:solidFill>
                          <a:schemeClr val="tx1"/>
                        </a:solidFill>
                        <a:effectLst/>
                        <a:latin typeface="+mn-lt"/>
                        <a:ea typeface="+mn-ea"/>
                        <a:cs typeface="+mn-cs"/>
                      </a:endParaRPr>
                    </a:p>
                    <a:p>
                      <a:pPr marL="0" lvl="0" indent="0" algn="l">
                        <a:lnSpc>
                          <a:spcPct val="115000"/>
                        </a:lnSpc>
                        <a:spcAft>
                          <a:spcPts val="0"/>
                        </a:spcAft>
                        <a:buFont typeface="Symbol" panose="05050102010706020507" pitchFamily="18" charset="2"/>
                        <a:buNone/>
                      </a:pPr>
                      <a:endParaRPr lang="en-GB" sz="1600" b="0" kern="1200" dirty="0" smtClean="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1416765876"/>
                  </a:ext>
                </a:extLst>
              </a:tr>
              <a:tr h="756875">
                <a:tc>
                  <a:txBody>
                    <a:bodyPr/>
                    <a:lstStyle/>
                    <a:p>
                      <a:pPr algn="r">
                        <a:lnSpc>
                          <a:spcPct val="115000"/>
                        </a:lnSpc>
                        <a:spcAft>
                          <a:spcPts val="0"/>
                        </a:spcAft>
                      </a:pPr>
                      <a:r>
                        <a:rPr lang="en-GB" sz="1600" b="0" kern="1200" dirty="0">
                          <a:solidFill>
                            <a:srgbClr val="0070C0"/>
                          </a:solidFill>
                          <a:effectLst/>
                          <a:latin typeface="+mn-lt"/>
                          <a:ea typeface="+mn-ea"/>
                          <a:cs typeface="+mn-cs"/>
                        </a:rPr>
                        <a:t>Goal </a:t>
                      </a:r>
                      <a:r>
                        <a:rPr lang="en-GB" sz="1600" b="0" kern="1200" dirty="0" smtClean="0">
                          <a:solidFill>
                            <a:srgbClr val="0070C0"/>
                          </a:solidFill>
                          <a:effectLst/>
                          <a:latin typeface="+mn-lt"/>
                          <a:ea typeface="+mn-ea"/>
                          <a:cs typeface="+mn-cs"/>
                        </a:rPr>
                        <a:t>4 </a:t>
                      </a:r>
                    </a:p>
                    <a:p>
                      <a:pPr algn="r">
                        <a:lnSpc>
                          <a:spcPct val="115000"/>
                        </a:lnSpc>
                        <a:spcAft>
                          <a:spcPts val="0"/>
                        </a:spcAft>
                      </a:pPr>
                      <a:r>
                        <a:rPr lang="en-GB" sz="1600" b="1" kern="1200" dirty="0" smtClean="0">
                          <a:solidFill>
                            <a:schemeClr val="tx1"/>
                          </a:solidFill>
                          <a:effectLst/>
                          <a:latin typeface="+mn-lt"/>
                          <a:ea typeface="+mn-ea"/>
                          <a:cs typeface="+mn-cs"/>
                        </a:rPr>
                        <a:t>Ensure </a:t>
                      </a:r>
                      <a:r>
                        <a:rPr lang="en-GB" sz="1600" b="1" kern="1200" dirty="0">
                          <a:solidFill>
                            <a:schemeClr val="tx1"/>
                          </a:solidFill>
                          <a:effectLst/>
                          <a:latin typeface="+mn-lt"/>
                          <a:ea typeface="+mn-ea"/>
                          <a:cs typeface="+mn-cs"/>
                        </a:rPr>
                        <a:t>inclusive and equitable quality education and promote lifelong learning opportunities for all</a:t>
                      </a:r>
                      <a:endParaRPr lang="fr-FR" sz="1600" b="1" kern="1200" dirty="0">
                        <a:solidFill>
                          <a:schemeClr val="tx1"/>
                        </a:solidFill>
                        <a:effectLst/>
                        <a:latin typeface="+mn-lt"/>
                        <a:ea typeface="+mn-ea"/>
                        <a:cs typeface="+mn-cs"/>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50</a:t>
                      </a:r>
                      <a:r>
                        <a:rPr lang="en-GB" sz="1600" b="0" kern="1200" dirty="0">
                          <a:solidFill>
                            <a:schemeClr val="tx1"/>
                          </a:solidFill>
                          <a:effectLst/>
                          <a:latin typeface="+mn-lt"/>
                          <a:ea typeface="+mn-ea"/>
                          <a:cs typeface="+mn-cs"/>
                        </a:rPr>
                        <a:t>% of rare diseases affect children who often face difficulties attending school due to inaccessibility of facilities and non-adapted teaching </a:t>
                      </a:r>
                      <a:r>
                        <a:rPr lang="en-GB" sz="1600" b="0" kern="1200" dirty="0" smtClean="0">
                          <a:solidFill>
                            <a:schemeClr val="tx1"/>
                          </a:solidFill>
                          <a:effectLst/>
                          <a:latin typeface="+mn-lt"/>
                          <a:ea typeface="+mn-ea"/>
                          <a:cs typeface="+mn-cs"/>
                        </a:rPr>
                        <a:t>methods</a:t>
                      </a:r>
                      <a:r>
                        <a:rPr lang="en-GB" sz="1600" b="0" kern="1200" dirty="0">
                          <a:solidFill>
                            <a:schemeClr val="tx1"/>
                          </a:solidFill>
                          <a:effectLst/>
                          <a:latin typeface="+mn-lt"/>
                          <a:ea typeface="+mn-ea"/>
                          <a:cs typeface="+mn-cs"/>
                        </a:rPr>
                        <a:t> </a:t>
                      </a:r>
                      <a:endParaRPr lang="en-GB" sz="1600" b="0" kern="1200" dirty="0" smtClean="0">
                        <a:solidFill>
                          <a:schemeClr val="tx1"/>
                        </a:solidFill>
                        <a:effectLst/>
                        <a:latin typeface="+mn-lt"/>
                        <a:ea typeface="+mn-ea"/>
                        <a:cs typeface="+mn-cs"/>
                      </a:endParaRPr>
                    </a:p>
                    <a:p>
                      <a:pPr marL="0" lvl="0" indent="0" algn="l">
                        <a:lnSpc>
                          <a:spcPct val="115000"/>
                        </a:lnSpc>
                        <a:spcAft>
                          <a:spcPts val="0"/>
                        </a:spcAft>
                        <a:buFont typeface="Symbol" panose="05050102010706020507" pitchFamily="18" charset="2"/>
                        <a:buNone/>
                      </a:pPr>
                      <a:endParaRPr lang="fr-FR" sz="1600" b="0" kern="1200" dirty="0" smtClean="0">
                        <a:solidFill>
                          <a:schemeClr val="tx1"/>
                        </a:solidFill>
                        <a:effectLst/>
                        <a:latin typeface="+mn-lt"/>
                        <a:ea typeface="+mn-ea"/>
                        <a:cs typeface="+mn-cs"/>
                      </a:endParaRPr>
                    </a:p>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4223088381"/>
                  </a:ext>
                </a:extLst>
              </a:tr>
              <a:tr h="813084">
                <a:tc>
                  <a:txBody>
                    <a:bodyPr/>
                    <a:lstStyle/>
                    <a:p>
                      <a:pPr algn="r">
                        <a:lnSpc>
                          <a:spcPct val="115000"/>
                        </a:lnSpc>
                        <a:spcAft>
                          <a:spcPts val="0"/>
                        </a:spcAft>
                      </a:pPr>
                      <a:r>
                        <a:rPr lang="en-GB" sz="1600" b="0" kern="1200" dirty="0">
                          <a:solidFill>
                            <a:srgbClr val="0070C0"/>
                          </a:solidFill>
                          <a:effectLst/>
                          <a:latin typeface="+mn-lt"/>
                          <a:ea typeface="+mn-ea"/>
                          <a:cs typeface="+mn-cs"/>
                        </a:rPr>
                        <a:t>Goal </a:t>
                      </a:r>
                      <a:r>
                        <a:rPr lang="en-GB" sz="1600" b="0" kern="1200" dirty="0" smtClean="0">
                          <a:solidFill>
                            <a:srgbClr val="0070C0"/>
                          </a:solidFill>
                          <a:effectLst/>
                          <a:latin typeface="+mn-lt"/>
                          <a:ea typeface="+mn-ea"/>
                          <a:cs typeface="+mn-cs"/>
                        </a:rPr>
                        <a:t>5 </a:t>
                      </a:r>
                    </a:p>
                    <a:p>
                      <a:pPr algn="r">
                        <a:lnSpc>
                          <a:spcPct val="115000"/>
                        </a:lnSpc>
                        <a:spcAft>
                          <a:spcPts val="0"/>
                        </a:spcAft>
                      </a:pPr>
                      <a:r>
                        <a:rPr lang="en-GB" sz="1600" b="1" kern="1200" dirty="0" smtClean="0">
                          <a:solidFill>
                            <a:schemeClr val="tx1"/>
                          </a:solidFill>
                          <a:effectLst/>
                          <a:latin typeface="+mn-lt"/>
                          <a:ea typeface="+mn-ea"/>
                          <a:cs typeface="+mn-cs"/>
                        </a:rPr>
                        <a:t>Achieve </a:t>
                      </a:r>
                      <a:r>
                        <a:rPr lang="en-GB" sz="1600" b="1" kern="1200" dirty="0">
                          <a:solidFill>
                            <a:schemeClr val="tx1"/>
                          </a:solidFill>
                          <a:effectLst/>
                          <a:latin typeface="+mn-lt"/>
                          <a:ea typeface="+mn-ea"/>
                          <a:cs typeface="+mn-cs"/>
                        </a:rPr>
                        <a:t>gender equality and empower all women and girls</a:t>
                      </a:r>
                      <a:endParaRPr lang="fr-FR" sz="1600" b="1" kern="1200" dirty="0">
                        <a:solidFill>
                          <a:schemeClr val="tx1"/>
                        </a:solidFill>
                        <a:effectLst/>
                        <a:latin typeface="+mn-lt"/>
                        <a:ea typeface="+mn-ea"/>
                        <a:cs typeface="+mn-cs"/>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Recognising </a:t>
                      </a:r>
                      <a:r>
                        <a:rPr lang="en-GB" sz="1600" b="0" kern="1200" dirty="0">
                          <a:solidFill>
                            <a:schemeClr val="tx1"/>
                          </a:solidFill>
                          <a:effectLst/>
                          <a:latin typeface="+mn-lt"/>
                          <a:ea typeface="+mn-ea"/>
                          <a:cs typeface="+mn-cs"/>
                        </a:rPr>
                        <a:t>and valuing unpaid care and domestic work that many mothers of children (including when they are grown adults) with rare diseases take on will be a step towards greater gender equality  </a:t>
                      </a:r>
                      <a:endParaRPr lang="fr-FR" sz="1600" b="0" kern="1200" dirty="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1730014049"/>
                  </a:ext>
                </a:extLst>
              </a:tr>
            </a:tbl>
          </a:graphicData>
        </a:graphic>
      </p:graphicFrame>
    </p:spTree>
    <p:extLst>
      <p:ext uri="{BB962C8B-B14F-4D97-AF65-F5344CB8AC3E}">
        <p14:creationId xmlns:p14="http://schemas.microsoft.com/office/powerpoint/2010/main" val="911553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864096"/>
          </a:xfrm>
        </p:spPr>
        <p:txBody>
          <a:bodyPr/>
          <a:lstStyle/>
          <a:p>
            <a:r>
              <a:rPr lang="en-GB" sz="2800" dirty="0"/>
              <a:t>The synergies between the Sustainable Development Goals and rare diseases</a:t>
            </a:r>
            <a:r>
              <a:rPr lang="fr-FR" dirty="0"/>
              <a:t/>
            </a:r>
            <a:br>
              <a:rPr lang="fr-FR" dirty="0"/>
            </a:br>
            <a:endParaRPr lang="fr-FR" dirty="0"/>
          </a:p>
        </p:txBody>
      </p:sp>
      <p:graphicFrame>
        <p:nvGraphicFramePr>
          <p:cNvPr id="4" name="Table 3"/>
          <p:cNvGraphicFramePr>
            <a:graphicFrameLocks noGrp="1"/>
          </p:cNvGraphicFramePr>
          <p:nvPr>
            <p:extLst/>
          </p:nvPr>
        </p:nvGraphicFramePr>
        <p:xfrm>
          <a:off x="60536" y="1052736"/>
          <a:ext cx="9047968" cy="5941314"/>
        </p:xfrm>
        <a:graphic>
          <a:graphicData uri="http://schemas.openxmlformats.org/drawingml/2006/table">
            <a:tbl>
              <a:tblPr firstRow="1" firstCol="1" bandRow="1">
                <a:tableStyleId>{5C22544A-7EE6-4342-B048-85BDC9FD1C3A}</a:tableStyleId>
              </a:tblPr>
              <a:tblGrid>
                <a:gridCol w="3374348">
                  <a:extLst>
                    <a:ext uri="{9D8B030D-6E8A-4147-A177-3AD203B41FA5}">
                      <a16:colId xmlns:a16="http://schemas.microsoft.com/office/drawing/2014/main" xmlns="" val="2353282095"/>
                    </a:ext>
                  </a:extLst>
                </a:gridCol>
                <a:gridCol w="93508">
                  <a:extLst>
                    <a:ext uri="{9D8B030D-6E8A-4147-A177-3AD203B41FA5}">
                      <a16:colId xmlns:a16="http://schemas.microsoft.com/office/drawing/2014/main" xmlns="" val="20001"/>
                    </a:ext>
                  </a:extLst>
                </a:gridCol>
                <a:gridCol w="5580112">
                  <a:extLst>
                    <a:ext uri="{9D8B030D-6E8A-4147-A177-3AD203B41FA5}">
                      <a16:colId xmlns:a16="http://schemas.microsoft.com/office/drawing/2014/main" xmlns="" val="465438356"/>
                    </a:ext>
                  </a:extLst>
                </a:gridCol>
              </a:tblGrid>
              <a:tr h="275227">
                <a:tc>
                  <a:txBody>
                    <a:bodyPr/>
                    <a:lstStyle/>
                    <a:p>
                      <a:pPr algn="r">
                        <a:lnSpc>
                          <a:spcPct val="115000"/>
                        </a:lnSpc>
                        <a:spcAft>
                          <a:spcPts val="0"/>
                        </a:spcAft>
                      </a:pPr>
                      <a:r>
                        <a:rPr lang="en-GB" sz="2000" b="1" kern="1200" dirty="0">
                          <a:solidFill>
                            <a:srgbClr val="0070C0"/>
                          </a:solidFill>
                          <a:effectLst/>
                          <a:latin typeface="+mn-lt"/>
                          <a:ea typeface="+mn-ea"/>
                          <a:cs typeface="+mn-cs"/>
                        </a:rPr>
                        <a:t>Sustainable </a:t>
                      </a:r>
                      <a:endParaRPr lang="en-GB" sz="2000" b="1" kern="1200" dirty="0" smtClean="0">
                        <a:solidFill>
                          <a:srgbClr val="0070C0"/>
                        </a:solidFill>
                        <a:effectLst/>
                        <a:latin typeface="+mn-lt"/>
                        <a:ea typeface="+mn-ea"/>
                        <a:cs typeface="+mn-cs"/>
                      </a:endParaRPr>
                    </a:p>
                    <a:p>
                      <a:pPr algn="r">
                        <a:lnSpc>
                          <a:spcPct val="115000"/>
                        </a:lnSpc>
                        <a:spcAft>
                          <a:spcPts val="0"/>
                        </a:spcAft>
                      </a:pPr>
                      <a:r>
                        <a:rPr lang="en-GB" sz="2000" b="1" kern="1200" dirty="0" smtClean="0">
                          <a:solidFill>
                            <a:srgbClr val="0070C0"/>
                          </a:solidFill>
                          <a:effectLst/>
                          <a:latin typeface="+mn-lt"/>
                          <a:ea typeface="+mn-ea"/>
                          <a:cs typeface="+mn-cs"/>
                        </a:rPr>
                        <a:t>Development </a:t>
                      </a:r>
                      <a:r>
                        <a:rPr lang="en-GB" sz="2000" b="1" kern="1200" dirty="0">
                          <a:solidFill>
                            <a:srgbClr val="0070C0"/>
                          </a:solidFill>
                          <a:effectLst/>
                          <a:latin typeface="+mn-lt"/>
                          <a:ea typeface="+mn-ea"/>
                          <a:cs typeface="+mn-cs"/>
                        </a:rPr>
                        <a:t>Goals</a:t>
                      </a:r>
                      <a:endParaRPr lang="fr-FR" sz="2000" b="1" kern="1200" dirty="0">
                        <a:solidFill>
                          <a:srgbClr val="0070C0"/>
                        </a:solidFill>
                        <a:effectLst/>
                        <a:latin typeface="+mn-lt"/>
                        <a:ea typeface="+mn-ea"/>
                        <a:cs typeface="+mn-cs"/>
                      </a:endParaRPr>
                    </a:p>
                  </a:txBody>
                  <a:tcPr marL="34054" marR="34054" marT="0" marB="0">
                    <a:solidFill>
                      <a:srgbClr val="BDC5C8"/>
                    </a:solidFill>
                  </a:tcPr>
                </a:tc>
                <a:tc>
                  <a:txBody>
                    <a:bodyPr/>
                    <a:lstStyle/>
                    <a:p>
                      <a:pPr marL="457200" algn="l">
                        <a:lnSpc>
                          <a:spcPct val="115000"/>
                        </a:lnSpc>
                        <a:spcAft>
                          <a:spcPts val="0"/>
                        </a:spcAft>
                      </a:pPr>
                      <a:endParaRPr lang="fr-FR" sz="2000" b="1" kern="1200" dirty="0">
                        <a:solidFill>
                          <a:schemeClr val="tx1"/>
                        </a:solidFill>
                        <a:effectLst/>
                        <a:latin typeface="+mn-lt"/>
                        <a:ea typeface="+mn-ea"/>
                        <a:cs typeface="+mn-cs"/>
                      </a:endParaRPr>
                    </a:p>
                  </a:txBody>
                  <a:tcPr marL="34054" marR="34054" marT="0" marB="0">
                    <a:noFill/>
                  </a:tcPr>
                </a:tc>
                <a:tc>
                  <a:txBody>
                    <a:bodyPr/>
                    <a:lstStyle/>
                    <a:p>
                      <a:pPr algn="l">
                        <a:lnSpc>
                          <a:spcPct val="115000"/>
                        </a:lnSpc>
                        <a:spcAft>
                          <a:spcPts val="0"/>
                        </a:spcAft>
                      </a:pPr>
                      <a:endParaRPr lang="en-GB" sz="2000" b="1" kern="1200" dirty="0" smtClean="0">
                        <a:solidFill>
                          <a:srgbClr val="0070C0"/>
                        </a:solidFill>
                        <a:effectLst/>
                        <a:latin typeface="+mn-lt"/>
                        <a:ea typeface="+mn-ea"/>
                        <a:cs typeface="+mn-cs"/>
                      </a:endParaRPr>
                    </a:p>
                    <a:p>
                      <a:pPr algn="l">
                        <a:lnSpc>
                          <a:spcPct val="115000"/>
                        </a:lnSpc>
                        <a:spcAft>
                          <a:spcPts val="0"/>
                        </a:spcAft>
                      </a:pPr>
                      <a:r>
                        <a:rPr lang="en-GB" sz="2000" b="1" kern="1200" dirty="0" smtClean="0">
                          <a:solidFill>
                            <a:schemeClr val="tx1"/>
                          </a:solidFill>
                          <a:effectLst/>
                          <a:latin typeface="+mn-lt"/>
                          <a:ea typeface="+mn-ea"/>
                          <a:cs typeface="+mn-cs"/>
                        </a:rPr>
                        <a:t>Rare Diseases Challenges</a:t>
                      </a:r>
                      <a:endParaRPr lang="fr-FR" sz="2000" b="1" kern="1200" dirty="0" smtClean="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3364160928"/>
                  </a:ext>
                </a:extLst>
              </a:tr>
              <a:tr h="800368">
                <a:tc>
                  <a:txBody>
                    <a:bodyPr/>
                    <a:lstStyle/>
                    <a:p>
                      <a:pPr algn="r">
                        <a:lnSpc>
                          <a:spcPct val="115000"/>
                        </a:lnSpc>
                        <a:spcAft>
                          <a:spcPts val="0"/>
                        </a:spcAft>
                      </a:pPr>
                      <a:r>
                        <a:rPr lang="en-GB" sz="1500" dirty="0">
                          <a:solidFill>
                            <a:schemeClr val="accent1"/>
                          </a:solidFill>
                          <a:effectLst/>
                        </a:rPr>
                        <a:t>Goal </a:t>
                      </a:r>
                      <a:r>
                        <a:rPr lang="en-GB" sz="1500" dirty="0" smtClean="0">
                          <a:solidFill>
                            <a:schemeClr val="accent1"/>
                          </a:solidFill>
                          <a:effectLst/>
                        </a:rPr>
                        <a:t>8</a:t>
                      </a:r>
                      <a:r>
                        <a:rPr lang="en-GB" sz="1500" dirty="0" smtClean="0">
                          <a:effectLst/>
                        </a:rPr>
                        <a:t> </a:t>
                      </a:r>
                    </a:p>
                    <a:p>
                      <a:pPr algn="r">
                        <a:lnSpc>
                          <a:spcPct val="115000"/>
                        </a:lnSpc>
                        <a:spcAft>
                          <a:spcPts val="0"/>
                        </a:spcAft>
                      </a:pPr>
                      <a:r>
                        <a:rPr lang="en-GB" sz="1500" dirty="0" smtClean="0">
                          <a:solidFill>
                            <a:schemeClr val="tx1"/>
                          </a:solidFill>
                          <a:effectLst/>
                        </a:rPr>
                        <a:t>Promote </a:t>
                      </a:r>
                      <a:r>
                        <a:rPr lang="en-GB" sz="1500" dirty="0">
                          <a:solidFill>
                            <a:schemeClr val="tx1"/>
                          </a:solidFill>
                          <a:effectLst/>
                        </a:rPr>
                        <a:t>sustained, inclusive and sustainable economic growth, full and productive employment and decent work for </a:t>
                      </a:r>
                      <a:r>
                        <a:rPr lang="en-GB" sz="1500" dirty="0" smtClean="0">
                          <a:solidFill>
                            <a:schemeClr val="tx1"/>
                          </a:solidFill>
                          <a:effectLst/>
                        </a:rPr>
                        <a:t>all</a:t>
                      </a:r>
                      <a:endParaRPr lang="fr-FR" sz="1500" dirty="0">
                        <a:solidFill>
                          <a:schemeClr val="tx1"/>
                        </a:solidFill>
                        <a:effectLst/>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Persons </a:t>
                      </a:r>
                      <a:r>
                        <a:rPr lang="en-GB" sz="1600" b="0" kern="1200" dirty="0">
                          <a:solidFill>
                            <a:schemeClr val="tx1"/>
                          </a:solidFill>
                          <a:effectLst/>
                          <a:latin typeface="+mn-lt"/>
                          <a:ea typeface="+mn-ea"/>
                          <a:cs typeface="+mn-cs"/>
                        </a:rPr>
                        <a:t>with rare diseases are often trapped in a vicious cycle of vulnerability and poverty due to exclusion from health care and education systems, as well as job </a:t>
                      </a:r>
                      <a:r>
                        <a:rPr lang="en-GB" sz="1600" b="0" kern="1200" dirty="0" smtClean="0">
                          <a:solidFill>
                            <a:schemeClr val="tx1"/>
                          </a:solidFill>
                          <a:effectLst/>
                          <a:latin typeface="+mn-lt"/>
                          <a:ea typeface="+mn-ea"/>
                          <a:cs typeface="+mn-cs"/>
                        </a:rPr>
                        <a:t>markets</a:t>
                      </a:r>
                    </a:p>
                    <a:p>
                      <a:pPr marL="0" lvl="0" indent="0" algn="l">
                        <a:lnSpc>
                          <a:spcPct val="115000"/>
                        </a:lnSpc>
                        <a:spcAft>
                          <a:spcPts val="0"/>
                        </a:spcAft>
                        <a:buFont typeface="Symbol" panose="05050102010706020507" pitchFamily="18" charset="2"/>
                        <a:buNone/>
                      </a:pPr>
                      <a:endParaRPr lang="en-GB" sz="1600" b="0" kern="1200" dirty="0" smtClean="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2372723944"/>
                  </a:ext>
                </a:extLst>
              </a:tr>
              <a:tr h="813084">
                <a:tc>
                  <a:txBody>
                    <a:bodyPr/>
                    <a:lstStyle/>
                    <a:p>
                      <a:pPr algn="r">
                        <a:lnSpc>
                          <a:spcPct val="115000"/>
                        </a:lnSpc>
                        <a:spcAft>
                          <a:spcPts val="0"/>
                        </a:spcAft>
                      </a:pPr>
                      <a:r>
                        <a:rPr lang="en-GB" sz="1500" dirty="0">
                          <a:solidFill>
                            <a:schemeClr val="accent1"/>
                          </a:solidFill>
                          <a:effectLst/>
                        </a:rPr>
                        <a:t>Goal </a:t>
                      </a:r>
                      <a:r>
                        <a:rPr lang="en-GB" sz="1500" dirty="0" smtClean="0">
                          <a:solidFill>
                            <a:schemeClr val="accent1"/>
                          </a:solidFill>
                          <a:effectLst/>
                        </a:rPr>
                        <a:t>9</a:t>
                      </a:r>
                      <a:r>
                        <a:rPr lang="en-GB" sz="1500" dirty="0" smtClean="0">
                          <a:effectLst/>
                        </a:rPr>
                        <a:t> </a:t>
                      </a:r>
                    </a:p>
                    <a:p>
                      <a:pPr algn="r">
                        <a:lnSpc>
                          <a:spcPct val="115000"/>
                        </a:lnSpc>
                        <a:spcAft>
                          <a:spcPts val="0"/>
                        </a:spcAft>
                      </a:pPr>
                      <a:r>
                        <a:rPr lang="en-GB" sz="1500" dirty="0" smtClean="0">
                          <a:solidFill>
                            <a:schemeClr val="tx1"/>
                          </a:solidFill>
                          <a:effectLst/>
                        </a:rPr>
                        <a:t>Build </a:t>
                      </a:r>
                      <a:r>
                        <a:rPr lang="en-GB" sz="1500" dirty="0">
                          <a:solidFill>
                            <a:schemeClr val="tx1"/>
                          </a:solidFill>
                          <a:effectLst/>
                        </a:rPr>
                        <a:t>resilient infrastructure, promote inclusive and sustainable industrialization and foster innovation</a:t>
                      </a:r>
                      <a:endParaRPr lang="fr-FR" sz="1500" dirty="0">
                        <a:solidFill>
                          <a:schemeClr val="tx1"/>
                        </a:solidFill>
                        <a:effectLst/>
                        <a:latin typeface="Times New Roman" panose="02020603050405020304" pitchFamily="18" charset="0"/>
                        <a:ea typeface="Calibri" panose="020F0502020204030204" pitchFamily="34" charset="0"/>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Achieving </a:t>
                      </a:r>
                      <a:r>
                        <a:rPr lang="en-GB" sz="1600" b="0" kern="1200" dirty="0">
                          <a:solidFill>
                            <a:schemeClr val="tx1"/>
                          </a:solidFill>
                          <a:effectLst/>
                          <a:latin typeface="+mn-lt"/>
                          <a:ea typeface="+mn-ea"/>
                          <a:cs typeface="+mn-cs"/>
                        </a:rPr>
                        <a:t>universal health coverage implies attending to the needs of persons living with a rare disease who need more and better medicines, appropriate diagnosis and lifelong care and social </a:t>
                      </a:r>
                      <a:r>
                        <a:rPr lang="en-GB" sz="1600" b="0" kern="1200" dirty="0" smtClean="0">
                          <a:solidFill>
                            <a:schemeClr val="tx1"/>
                          </a:solidFill>
                          <a:effectLst/>
                          <a:latin typeface="+mn-lt"/>
                          <a:ea typeface="+mn-ea"/>
                          <a:cs typeface="+mn-cs"/>
                        </a:rPr>
                        <a:t>support</a:t>
                      </a:r>
                      <a:r>
                        <a:rPr lang="en-GB" sz="1600" b="0" kern="1200" dirty="0">
                          <a:solidFill>
                            <a:schemeClr val="tx1"/>
                          </a:solidFill>
                          <a:effectLst/>
                          <a:latin typeface="+mn-lt"/>
                          <a:ea typeface="+mn-ea"/>
                          <a:cs typeface="+mn-cs"/>
                        </a:rPr>
                        <a:t> </a:t>
                      </a:r>
                      <a:endParaRPr lang="en-GB" sz="1600" b="0" kern="1200" dirty="0" smtClean="0">
                        <a:solidFill>
                          <a:schemeClr val="tx1"/>
                        </a:solidFill>
                        <a:effectLst/>
                        <a:latin typeface="+mn-lt"/>
                        <a:ea typeface="+mn-ea"/>
                        <a:cs typeface="+mn-cs"/>
                      </a:endParaRPr>
                    </a:p>
                    <a:p>
                      <a:pPr marL="0" lvl="0" indent="0" algn="l">
                        <a:lnSpc>
                          <a:spcPct val="115000"/>
                        </a:lnSpc>
                        <a:spcAft>
                          <a:spcPts val="0"/>
                        </a:spcAft>
                        <a:buFont typeface="Symbol" panose="05050102010706020507" pitchFamily="18" charset="2"/>
                        <a:buNone/>
                      </a:pPr>
                      <a:endParaRPr lang="en-GB" sz="1600" b="0" kern="1200" dirty="0" smtClean="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1416765876"/>
                  </a:ext>
                </a:extLst>
              </a:tr>
              <a:tr h="756875">
                <a:tc>
                  <a:txBody>
                    <a:bodyPr/>
                    <a:lstStyle/>
                    <a:p>
                      <a:pPr algn="r">
                        <a:lnSpc>
                          <a:spcPct val="115000"/>
                        </a:lnSpc>
                        <a:spcAft>
                          <a:spcPts val="0"/>
                        </a:spcAft>
                      </a:pPr>
                      <a:r>
                        <a:rPr lang="en-GB" sz="1500" dirty="0">
                          <a:solidFill>
                            <a:schemeClr val="accent1"/>
                          </a:solidFill>
                          <a:effectLst/>
                        </a:rPr>
                        <a:t>Goal </a:t>
                      </a:r>
                      <a:r>
                        <a:rPr lang="en-GB" sz="1500" dirty="0" smtClean="0">
                          <a:solidFill>
                            <a:schemeClr val="accent1"/>
                          </a:solidFill>
                          <a:effectLst/>
                        </a:rPr>
                        <a:t>10</a:t>
                      </a:r>
                    </a:p>
                    <a:p>
                      <a:pPr algn="r">
                        <a:lnSpc>
                          <a:spcPct val="115000"/>
                        </a:lnSpc>
                        <a:spcAft>
                          <a:spcPts val="0"/>
                        </a:spcAft>
                      </a:pPr>
                      <a:r>
                        <a:rPr lang="en-GB" sz="1500" dirty="0" smtClean="0">
                          <a:solidFill>
                            <a:schemeClr val="tx1"/>
                          </a:solidFill>
                          <a:effectLst/>
                        </a:rPr>
                        <a:t>Reduce </a:t>
                      </a:r>
                      <a:r>
                        <a:rPr lang="en-GB" sz="1500" dirty="0">
                          <a:solidFill>
                            <a:schemeClr val="tx1"/>
                          </a:solidFill>
                          <a:effectLst/>
                        </a:rPr>
                        <a:t>inequality within and among countries</a:t>
                      </a:r>
                      <a:endParaRPr lang="fr-FR" sz="1500" dirty="0">
                        <a:solidFill>
                          <a:schemeClr val="tx1"/>
                        </a:solidFill>
                        <a:effectLst/>
                        <a:latin typeface="Times New Roman" panose="02020603050405020304" pitchFamily="18" charset="0"/>
                        <a:ea typeface="Calibri" panose="020F0502020204030204" pitchFamily="34" charset="0"/>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50</a:t>
                      </a:r>
                      <a:r>
                        <a:rPr lang="en-GB" sz="1600" b="0" kern="1200" dirty="0">
                          <a:solidFill>
                            <a:schemeClr val="tx1"/>
                          </a:solidFill>
                          <a:effectLst/>
                          <a:latin typeface="+mn-lt"/>
                          <a:ea typeface="+mn-ea"/>
                          <a:cs typeface="+mn-cs"/>
                        </a:rPr>
                        <a:t>% of rare diseases affect children who often face difficulties attending school due to inaccessibility of facilities and non-adapted teaching </a:t>
                      </a:r>
                      <a:r>
                        <a:rPr lang="en-GB" sz="1600" b="0" kern="1200" dirty="0" smtClean="0">
                          <a:solidFill>
                            <a:schemeClr val="tx1"/>
                          </a:solidFill>
                          <a:effectLst/>
                          <a:latin typeface="+mn-lt"/>
                          <a:ea typeface="+mn-ea"/>
                          <a:cs typeface="+mn-cs"/>
                        </a:rPr>
                        <a:t>methods</a:t>
                      </a:r>
                      <a:r>
                        <a:rPr lang="en-GB" sz="1600" b="0" kern="1200" dirty="0">
                          <a:solidFill>
                            <a:schemeClr val="tx1"/>
                          </a:solidFill>
                          <a:effectLst/>
                          <a:latin typeface="+mn-lt"/>
                          <a:ea typeface="+mn-ea"/>
                          <a:cs typeface="+mn-cs"/>
                        </a:rPr>
                        <a:t> </a:t>
                      </a:r>
                      <a:endParaRPr lang="en-GB" sz="1600" b="0" kern="1200" dirty="0" smtClean="0">
                        <a:solidFill>
                          <a:schemeClr val="tx1"/>
                        </a:solidFill>
                        <a:effectLst/>
                        <a:latin typeface="+mn-lt"/>
                        <a:ea typeface="+mn-ea"/>
                        <a:cs typeface="+mn-cs"/>
                      </a:endParaRPr>
                    </a:p>
                    <a:p>
                      <a:pPr marL="0" lvl="0" indent="0" algn="l">
                        <a:lnSpc>
                          <a:spcPct val="115000"/>
                        </a:lnSpc>
                        <a:spcAft>
                          <a:spcPts val="0"/>
                        </a:spcAft>
                        <a:buFont typeface="Symbol" panose="05050102010706020507" pitchFamily="18" charset="2"/>
                        <a:buNone/>
                      </a:pPr>
                      <a:endParaRPr lang="fr-FR" sz="1600" b="0" kern="1200" dirty="0" smtClean="0">
                        <a:solidFill>
                          <a:schemeClr val="tx1"/>
                        </a:solidFill>
                        <a:effectLst/>
                        <a:latin typeface="+mn-lt"/>
                        <a:ea typeface="+mn-ea"/>
                        <a:cs typeface="+mn-cs"/>
                      </a:endParaRPr>
                    </a:p>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4223088381"/>
                  </a:ext>
                </a:extLst>
              </a:tr>
              <a:tr h="813084">
                <a:tc>
                  <a:txBody>
                    <a:bodyPr/>
                    <a:lstStyle/>
                    <a:p>
                      <a:pPr algn="r">
                        <a:lnSpc>
                          <a:spcPct val="115000"/>
                        </a:lnSpc>
                        <a:spcAft>
                          <a:spcPts val="0"/>
                        </a:spcAft>
                      </a:pPr>
                      <a:r>
                        <a:rPr lang="en-GB" sz="1500" dirty="0">
                          <a:solidFill>
                            <a:schemeClr val="accent1"/>
                          </a:solidFill>
                          <a:effectLst/>
                        </a:rPr>
                        <a:t>Goal </a:t>
                      </a:r>
                      <a:r>
                        <a:rPr lang="en-GB" sz="1500" dirty="0" smtClean="0">
                          <a:solidFill>
                            <a:schemeClr val="accent1"/>
                          </a:solidFill>
                          <a:effectLst/>
                        </a:rPr>
                        <a:t>17</a:t>
                      </a:r>
                    </a:p>
                    <a:p>
                      <a:pPr algn="r">
                        <a:lnSpc>
                          <a:spcPct val="115000"/>
                        </a:lnSpc>
                        <a:spcAft>
                          <a:spcPts val="0"/>
                        </a:spcAft>
                      </a:pPr>
                      <a:r>
                        <a:rPr lang="en-GB" sz="1500" dirty="0" smtClean="0">
                          <a:solidFill>
                            <a:schemeClr val="tx1"/>
                          </a:solidFill>
                          <a:effectLst/>
                        </a:rPr>
                        <a:t>Revitalise </a:t>
                      </a:r>
                      <a:r>
                        <a:rPr lang="en-GB" sz="1500" dirty="0">
                          <a:solidFill>
                            <a:schemeClr val="tx1"/>
                          </a:solidFill>
                          <a:effectLst/>
                        </a:rPr>
                        <a:t>the global partnership for sustainable development</a:t>
                      </a:r>
                      <a:endParaRPr lang="fr-FR" sz="1500" dirty="0">
                        <a:solidFill>
                          <a:schemeClr val="tx1"/>
                        </a:solidFill>
                        <a:effectLst/>
                        <a:latin typeface="Times New Roman" panose="02020603050405020304" pitchFamily="18" charset="0"/>
                        <a:ea typeface="Calibri" panose="020F0502020204030204" pitchFamily="34" charset="0"/>
                      </a:endParaRPr>
                    </a:p>
                  </a:txBody>
                  <a:tcPr marL="34054" marR="34054" marT="0" marB="0">
                    <a:solidFill>
                      <a:srgbClr val="BDC5C8"/>
                    </a:solidFill>
                  </a:tcPr>
                </a:tc>
                <a:tc>
                  <a:txBody>
                    <a:bodyPr/>
                    <a:lstStyle/>
                    <a:p>
                      <a:pPr marL="0" lvl="0" indent="0" algn="l">
                        <a:lnSpc>
                          <a:spcPct val="115000"/>
                        </a:lnSpc>
                        <a:spcAft>
                          <a:spcPts val="0"/>
                        </a:spcAft>
                        <a:buFont typeface="Symbol" panose="05050102010706020507" pitchFamily="18" charset="2"/>
                        <a:buNone/>
                      </a:pPr>
                      <a:endParaRPr lang="fr-FR" sz="1600" b="0" kern="1200" dirty="0">
                        <a:solidFill>
                          <a:schemeClr val="tx1"/>
                        </a:solidFill>
                        <a:effectLst/>
                        <a:latin typeface="+mn-lt"/>
                        <a:ea typeface="+mn-ea"/>
                        <a:cs typeface="+mn-cs"/>
                      </a:endParaRPr>
                    </a:p>
                  </a:txBody>
                  <a:tcPr marL="34054" marR="34054" marT="0" marB="0">
                    <a:noFill/>
                  </a:tcPr>
                </a:tc>
                <a:tc>
                  <a:txBody>
                    <a:bodyPr/>
                    <a:lstStyle/>
                    <a:p>
                      <a:pPr marL="0" lvl="0" indent="0" algn="l">
                        <a:lnSpc>
                          <a:spcPct val="115000"/>
                        </a:lnSpc>
                        <a:spcAft>
                          <a:spcPts val="0"/>
                        </a:spcAft>
                        <a:buFont typeface="Symbol" panose="05050102010706020507" pitchFamily="18" charset="2"/>
                        <a:buNone/>
                      </a:pPr>
                      <a:r>
                        <a:rPr lang="en-GB" sz="1600" b="0" kern="1200" dirty="0" smtClean="0">
                          <a:solidFill>
                            <a:schemeClr val="tx1"/>
                          </a:solidFill>
                          <a:effectLst/>
                          <a:latin typeface="+mn-lt"/>
                          <a:ea typeface="+mn-ea"/>
                          <a:cs typeface="+mn-cs"/>
                        </a:rPr>
                        <a:t>Recognising </a:t>
                      </a:r>
                      <a:r>
                        <a:rPr lang="en-GB" sz="1600" b="0" kern="1200" dirty="0">
                          <a:solidFill>
                            <a:schemeClr val="tx1"/>
                          </a:solidFill>
                          <a:effectLst/>
                          <a:latin typeface="+mn-lt"/>
                          <a:ea typeface="+mn-ea"/>
                          <a:cs typeface="+mn-cs"/>
                        </a:rPr>
                        <a:t>and valuing unpaid care and domestic work that many mothers of children (including when they are grown adults) with rare diseases take on will be a step towards greater gender equality  </a:t>
                      </a:r>
                      <a:endParaRPr lang="fr-FR" sz="1600" b="0" kern="1200" dirty="0">
                        <a:solidFill>
                          <a:schemeClr val="tx1"/>
                        </a:solidFill>
                        <a:effectLst/>
                        <a:latin typeface="+mn-lt"/>
                        <a:ea typeface="+mn-ea"/>
                        <a:cs typeface="+mn-cs"/>
                      </a:endParaRPr>
                    </a:p>
                  </a:txBody>
                  <a:tcPr marL="34054" marR="34054" marT="0" marB="0">
                    <a:solidFill>
                      <a:schemeClr val="bg1">
                        <a:lumMod val="95000"/>
                      </a:schemeClr>
                    </a:solidFill>
                  </a:tcPr>
                </a:tc>
                <a:extLst>
                  <a:ext uri="{0D108BD9-81ED-4DB2-BD59-A6C34878D82A}">
                    <a16:rowId xmlns:a16="http://schemas.microsoft.com/office/drawing/2014/main" xmlns="" val="1730014049"/>
                  </a:ext>
                </a:extLst>
              </a:tr>
            </a:tbl>
          </a:graphicData>
        </a:graphic>
      </p:graphicFrame>
    </p:spTree>
    <p:extLst>
      <p:ext uri="{BB962C8B-B14F-4D97-AF65-F5344CB8AC3E}">
        <p14:creationId xmlns:p14="http://schemas.microsoft.com/office/powerpoint/2010/main" val="44537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3867"/>
            <a:ext cx="7344816" cy="960612"/>
          </a:xfrm>
        </p:spPr>
        <p:txBody>
          <a:bodyPr>
            <a:normAutofit fontScale="90000"/>
          </a:bodyPr>
          <a:lstStyle/>
          <a:p>
            <a:r>
              <a:rPr lang="fr-CH" dirty="0" smtClean="0"/>
              <a:t>Universal </a:t>
            </a:r>
            <a:r>
              <a:rPr lang="fr-CH" dirty="0" err="1" smtClean="0"/>
              <a:t>health</a:t>
            </a:r>
            <a:r>
              <a:rPr lang="fr-CH" dirty="0" smtClean="0"/>
              <a:t> </a:t>
            </a:r>
            <a:r>
              <a:rPr lang="fr-CH" dirty="0" err="1" smtClean="0"/>
              <a:t>coverage</a:t>
            </a:r>
            <a:r>
              <a:rPr lang="fr-CH" dirty="0" smtClean="0"/>
              <a:t>:</a:t>
            </a:r>
            <a:br>
              <a:rPr lang="fr-CH" dirty="0" smtClean="0"/>
            </a:br>
            <a:r>
              <a:rPr lang="fr-CH" dirty="0" err="1" smtClean="0"/>
              <a:t>what</a:t>
            </a:r>
            <a:r>
              <a:rPr lang="fr-CH" dirty="0" smtClean="0"/>
              <a:t> about rare </a:t>
            </a:r>
            <a:r>
              <a:rPr lang="fr-CH" dirty="0" err="1" smtClean="0"/>
              <a:t>diseases</a:t>
            </a:r>
            <a:r>
              <a:rPr lang="fr-CH" dirty="0" smtClean="0"/>
              <a:t>?</a:t>
            </a:r>
            <a:endParaRPr lang="en-GB" dirty="0"/>
          </a:p>
        </p:txBody>
      </p:sp>
      <p:sp>
        <p:nvSpPr>
          <p:cNvPr id="3" name="Text Placeholder 2"/>
          <p:cNvSpPr>
            <a:spLocks noGrp="1"/>
          </p:cNvSpPr>
          <p:nvPr>
            <p:ph type="body" sz="quarter" idx="10"/>
          </p:nvPr>
        </p:nvSpPr>
        <p:spPr>
          <a:xfrm>
            <a:off x="395535" y="1268760"/>
            <a:ext cx="8496945" cy="3024336"/>
          </a:xfrm>
        </p:spPr>
        <p:txBody>
          <a:bodyPr>
            <a:normAutofit lnSpcReduction="10000"/>
          </a:bodyPr>
          <a:lstStyle/>
          <a:p>
            <a:pPr marL="0" indent="0">
              <a:buNone/>
            </a:pPr>
            <a:r>
              <a:rPr lang="en-GB" sz="2000" i="1" dirty="0" smtClean="0"/>
              <a:t>One of the key commitments under Goal 3, “ensuring healthy lives for all”, is to achieve universal health coverage and provide “access to safe, effective, quality, and affordable essential medicines and vaccines for all”. </a:t>
            </a:r>
          </a:p>
          <a:p>
            <a:pPr marL="0" indent="0">
              <a:buNone/>
            </a:pPr>
            <a:r>
              <a:rPr lang="en-GB" sz="2000" i="1" dirty="0" smtClean="0"/>
              <a:t>The </a:t>
            </a:r>
            <a:r>
              <a:rPr lang="en-GB" sz="2000" i="1" dirty="0"/>
              <a:t>research on and development of health technologies is an important element of universal health coverage. </a:t>
            </a:r>
            <a:endParaRPr lang="en-GB" sz="2000" i="1" dirty="0" smtClean="0"/>
          </a:p>
          <a:p>
            <a:pPr marL="0" indent="0">
              <a:buNone/>
            </a:pPr>
            <a:r>
              <a:rPr lang="en-GB" sz="2000" i="1" dirty="0" smtClean="0"/>
              <a:t>‘</a:t>
            </a:r>
            <a:r>
              <a:rPr lang="en-GB" sz="2000" i="1" dirty="0"/>
              <a:t>No country can claim to have achieved universal healthcare if it has not adequately and equitably met the needs of those with rare diseases’</a:t>
            </a:r>
          </a:p>
          <a:p>
            <a:pPr marL="0" indent="0">
              <a:buNone/>
            </a:pPr>
            <a:endParaRPr lang="en-GB" sz="2000" dirty="0"/>
          </a:p>
        </p:txBody>
      </p:sp>
      <p:pic>
        <p:nvPicPr>
          <p:cNvPr id="4100" name="Picture 4" descr="UNITED NATIONS, NEW YORK CITY, NY, UNITED STATES - 2015/09/18: Helen Clark, Administrator of the United Nations Development Programme (UNDP) and candidate for the job of UN Secretary General 2016 during a Press briefing on the launch of the Millennium Development Goal (MDG) Gap Task Force Report 2015 today at the United Nations Headquarters in New York City. (Photo by Luiz Rampelotto/Pacific Press/LightRocket via Getty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14546"/>
          <a:stretch/>
        </p:blipFill>
        <p:spPr bwMode="auto">
          <a:xfrm>
            <a:off x="467544" y="4301080"/>
            <a:ext cx="3384377" cy="1910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95936" y="4437112"/>
            <a:ext cx="4680520" cy="984885"/>
          </a:xfrm>
          <a:prstGeom prst="rect">
            <a:avLst/>
          </a:prstGeom>
          <a:noFill/>
        </p:spPr>
        <p:txBody>
          <a:bodyPr wrap="square" rtlCol="0">
            <a:spAutoFit/>
          </a:bodyPr>
          <a:lstStyle/>
          <a:p>
            <a:r>
              <a:rPr lang="en-GB" sz="2000" i="1" dirty="0">
                <a:solidFill>
                  <a:srgbClr val="002060"/>
                </a:solidFill>
                <a:latin typeface="Ubuntu" panose="020B0504030602030204" pitchFamily="34" charset="0"/>
                <a:hlinkClick r:id="rId3"/>
              </a:rPr>
              <a:t>Helen Clark</a:t>
            </a:r>
            <a:r>
              <a:rPr lang="en-GB" sz="2000" i="1" dirty="0">
                <a:solidFill>
                  <a:srgbClr val="002060"/>
                </a:solidFill>
                <a:latin typeface="Ubuntu" panose="020B0504030602030204" pitchFamily="34" charset="0"/>
              </a:rPr>
              <a:t>, Administrator of the UN Development Programme</a:t>
            </a:r>
          </a:p>
          <a:p>
            <a:endParaRPr lang="fr-FR" dirty="0"/>
          </a:p>
        </p:txBody>
      </p:sp>
    </p:spTree>
    <p:extLst>
      <p:ext uri="{BB962C8B-B14F-4D97-AF65-F5344CB8AC3E}">
        <p14:creationId xmlns:p14="http://schemas.microsoft.com/office/powerpoint/2010/main" val="325192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608" y="43867"/>
            <a:ext cx="6048672" cy="960612"/>
          </a:xfrm>
        </p:spPr>
        <p:txBody>
          <a:bodyPr/>
          <a:lstStyle/>
          <a:p>
            <a:r>
              <a:rPr lang="fr-CH" dirty="0" err="1" smtClean="0"/>
              <a:t>Leave</a:t>
            </a:r>
            <a:r>
              <a:rPr lang="fr-CH" dirty="0" smtClean="0"/>
              <a:t> no one </a:t>
            </a:r>
            <a:r>
              <a:rPr lang="fr-CH" dirty="0" err="1" smtClean="0"/>
              <a:t>behind</a:t>
            </a:r>
            <a:endParaRPr lang="en-GB" dirty="0"/>
          </a:p>
        </p:txBody>
      </p:sp>
      <p:pic>
        <p:nvPicPr>
          <p:cNvPr id="5" name="Picture 2" descr="https://pbs.twimg.com/media/CxAcwLvXgAAX1ir.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89040"/>
            <a:ext cx="4896544" cy="25609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1305342"/>
            <a:ext cx="8064896" cy="2123658"/>
          </a:xfrm>
          <a:prstGeom prst="rect">
            <a:avLst/>
          </a:prstGeom>
        </p:spPr>
        <p:txBody>
          <a:bodyPr wrap="square">
            <a:spAutoFit/>
          </a:bodyPr>
          <a:lstStyle/>
          <a:p>
            <a:r>
              <a:rPr lang="en-GB" sz="2200" i="1" dirty="0" smtClean="0">
                <a:solidFill>
                  <a:srgbClr val="727272"/>
                </a:solidFill>
                <a:latin typeface="Ubuntu" panose="020B0504030602030204"/>
              </a:rPr>
              <a:t>"</a:t>
            </a:r>
            <a:r>
              <a:rPr lang="en-GB" sz="2200" i="1" dirty="0">
                <a:solidFill>
                  <a:srgbClr val="727272"/>
                </a:solidFill>
                <a:latin typeface="Ubuntu" panose="020B0504030602030204"/>
              </a:rPr>
              <a:t>If we are serious about leaving nobody behind we cannot leave behind those living with rare disease just because they are few</a:t>
            </a:r>
            <a:r>
              <a:rPr lang="en-GB" sz="2200" i="1" dirty="0" smtClean="0">
                <a:solidFill>
                  <a:srgbClr val="727272"/>
                </a:solidFill>
                <a:latin typeface="Ubuntu" panose="020B0504030602030204"/>
              </a:rPr>
              <a:t>“</a:t>
            </a:r>
          </a:p>
          <a:p>
            <a:endParaRPr lang="en-GB" sz="2200" i="1" dirty="0">
              <a:solidFill>
                <a:srgbClr val="727272"/>
              </a:solidFill>
              <a:latin typeface="Ubuntu" panose="020B0504030602030204"/>
            </a:endParaRPr>
          </a:p>
          <a:p>
            <a:r>
              <a:rPr lang="fr-CH" sz="2200" dirty="0">
                <a:solidFill>
                  <a:srgbClr val="002060"/>
                </a:solidFill>
                <a:latin typeface="Ubuntu" panose="020B0504030602030204"/>
              </a:rPr>
              <a:t>Nata </a:t>
            </a:r>
            <a:r>
              <a:rPr lang="fr-CH" sz="2200" dirty="0" err="1">
                <a:solidFill>
                  <a:srgbClr val="002060"/>
                </a:solidFill>
                <a:latin typeface="Ubuntu" panose="020B0504030602030204"/>
              </a:rPr>
              <a:t>Menabde</a:t>
            </a:r>
            <a:r>
              <a:rPr lang="fr-CH" sz="2200" dirty="0">
                <a:solidFill>
                  <a:srgbClr val="002060"/>
                </a:solidFill>
                <a:latin typeface="Ubuntu" panose="020B0504030602030204"/>
              </a:rPr>
              <a:t>, </a:t>
            </a:r>
            <a:r>
              <a:rPr lang="en-GB" sz="2200" dirty="0">
                <a:solidFill>
                  <a:srgbClr val="002060"/>
                </a:solidFill>
                <a:latin typeface="Ubuntu" panose="020B0504030602030204"/>
              </a:rPr>
              <a:t>Executive Director, World Health Organization Office at the United Nations</a:t>
            </a:r>
          </a:p>
        </p:txBody>
      </p:sp>
    </p:spTree>
    <p:extLst>
      <p:ext uri="{BB962C8B-B14F-4D97-AF65-F5344CB8AC3E}">
        <p14:creationId xmlns:p14="http://schemas.microsoft.com/office/powerpoint/2010/main" val="27714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16" y="28608"/>
            <a:ext cx="6048672" cy="960612"/>
          </a:xfrm>
        </p:spPr>
        <p:txBody>
          <a:bodyPr/>
          <a:lstStyle/>
          <a:p>
            <a:r>
              <a:rPr lang="fr-FR" dirty="0" err="1" smtClean="0"/>
              <a:t>Thank</a:t>
            </a:r>
            <a:r>
              <a:rPr lang="fr-FR" dirty="0" smtClean="0"/>
              <a:t> </a:t>
            </a:r>
            <a:r>
              <a:rPr lang="fr-FR" dirty="0" err="1" smtClean="0"/>
              <a:t>you</a:t>
            </a:r>
            <a:endParaRPr lang="fr-F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772816"/>
            <a:ext cx="6096000" cy="4000500"/>
          </a:xfrm>
          <a:prstGeom prst="rect">
            <a:avLst/>
          </a:prstGeom>
        </p:spPr>
      </p:pic>
    </p:spTree>
    <p:extLst>
      <p:ext uri="{BB962C8B-B14F-4D97-AF65-F5344CB8AC3E}">
        <p14:creationId xmlns:p14="http://schemas.microsoft.com/office/powerpoint/2010/main" val="200196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471736" y="1556792"/>
            <a:ext cx="8352928" cy="4985728"/>
          </a:xfrm>
          <a:prstGeom prst="rect">
            <a:avLst/>
          </a:prstGeom>
        </p:spPr>
        <p:txBody>
          <a:bodyPr>
            <a:normAutofit/>
          </a:bodyPr>
          <a:lstStyle/>
          <a:p>
            <a:pPr marL="0" indent="0">
              <a:spcBef>
                <a:spcPts val="0"/>
              </a:spcBef>
              <a:spcAft>
                <a:spcPts val="600"/>
              </a:spcAft>
              <a:buNone/>
            </a:pPr>
            <a:r>
              <a:rPr lang="en-US" sz="2600" dirty="0">
                <a:effectLst>
                  <a:outerShdw blurRad="50800" dist="38100" dir="2700000" algn="tl" rotWithShape="0">
                    <a:prstClr val="black">
                      <a:alpha val="11000"/>
                    </a:prstClr>
                  </a:outerShdw>
                </a:effectLst>
              </a:rPr>
              <a:t>A rare disease in Europe is a disease </a:t>
            </a:r>
            <a:endParaRPr lang="en-US" sz="2600" dirty="0" smtClean="0">
              <a:effectLst>
                <a:outerShdw blurRad="50800" dist="38100" dir="2700000" algn="tl" rotWithShape="0">
                  <a:prstClr val="black">
                    <a:alpha val="11000"/>
                  </a:prstClr>
                </a:outerShdw>
              </a:effectLst>
            </a:endParaRPr>
          </a:p>
          <a:p>
            <a:pPr marL="0" indent="0">
              <a:spcBef>
                <a:spcPts val="0"/>
              </a:spcBef>
              <a:spcAft>
                <a:spcPts val="600"/>
              </a:spcAft>
              <a:buNone/>
            </a:pPr>
            <a:r>
              <a:rPr lang="en-US" sz="2600" dirty="0" smtClean="0">
                <a:effectLst>
                  <a:outerShdw blurRad="50800" dist="38100" dir="2700000" algn="tl" rotWithShape="0">
                    <a:prstClr val="black">
                      <a:alpha val="11000"/>
                    </a:prstClr>
                  </a:outerShdw>
                </a:effectLst>
              </a:rPr>
              <a:t>affecting less </a:t>
            </a:r>
            <a:r>
              <a:rPr lang="en-US" sz="2600" dirty="0">
                <a:effectLst>
                  <a:outerShdw blurRad="50800" dist="38100" dir="2700000" algn="tl" rotWithShape="0">
                    <a:prstClr val="black">
                      <a:alpha val="11000"/>
                    </a:prstClr>
                  </a:outerShdw>
                </a:effectLst>
              </a:rPr>
              <a:t>than 1 in 2,000 citizens</a:t>
            </a:r>
            <a:endParaRPr lang="en-US" dirty="0"/>
          </a:p>
          <a:p>
            <a:pPr lvl="1">
              <a:buSzPct val="80000"/>
            </a:pPr>
            <a:r>
              <a:rPr lang="en-US" dirty="0">
                <a:effectLst>
                  <a:outerShdw blurRad="50800" dist="38100" dir="2700000" algn="tl" rotWithShape="0">
                    <a:prstClr val="black">
                      <a:alpha val="8000"/>
                    </a:prstClr>
                  </a:outerShdw>
                </a:effectLst>
              </a:rPr>
              <a:t>Over 6,000 distinct rare diseases</a:t>
            </a:r>
          </a:p>
          <a:p>
            <a:pPr lvl="1">
              <a:buSzPct val="80000"/>
            </a:pPr>
            <a:r>
              <a:rPr lang="en-US" dirty="0">
                <a:effectLst>
                  <a:outerShdw blurRad="50800" dist="38100" dir="2700000" algn="tl" rotWithShape="0">
                    <a:prstClr val="black">
                      <a:alpha val="8000"/>
                    </a:prstClr>
                  </a:outerShdw>
                </a:effectLst>
              </a:rPr>
              <a:t>6 to 8% of the population over lifespan</a:t>
            </a:r>
          </a:p>
          <a:p>
            <a:pPr lvl="1">
              <a:buSzPct val="80000"/>
            </a:pPr>
            <a:r>
              <a:rPr lang="en-US" dirty="0" smtClean="0"/>
              <a:t>60 </a:t>
            </a:r>
            <a:r>
              <a:rPr lang="en-US" dirty="0"/>
              <a:t>million people living with a rare disease in </a:t>
            </a:r>
            <a:r>
              <a:rPr lang="en-US" dirty="0" smtClean="0"/>
              <a:t>Europe and USA</a:t>
            </a:r>
          </a:p>
          <a:p>
            <a:pPr lvl="1">
              <a:buSzPct val="80000"/>
            </a:pPr>
            <a:r>
              <a:rPr lang="en-US" dirty="0" smtClean="0">
                <a:effectLst>
                  <a:outerShdw blurRad="50800" dist="38100" dir="2700000" algn="tl" rotWithShape="0">
                    <a:prstClr val="black">
                      <a:alpha val="8000"/>
                    </a:prstClr>
                  </a:outerShdw>
                </a:effectLst>
              </a:rPr>
              <a:t>300 million people living with a rare disease in the world</a:t>
            </a:r>
            <a:endParaRPr lang="en-US" dirty="0">
              <a:effectLst>
                <a:outerShdw blurRad="50800" dist="38100" dir="2700000" algn="tl" rotWithShape="0">
                  <a:prstClr val="black">
                    <a:alpha val="8000"/>
                  </a:prstClr>
                </a:outerShdw>
              </a:effectLst>
            </a:endParaRPr>
          </a:p>
          <a:p>
            <a:pPr lvl="1">
              <a:buSzPct val="80000"/>
            </a:pPr>
            <a:r>
              <a:rPr lang="en-US" dirty="0" smtClean="0"/>
              <a:t>All ages, mostly children</a:t>
            </a:r>
            <a:endParaRPr lang="en-US" dirty="0">
              <a:effectLst>
                <a:outerShdw blurRad="50800" dist="38100" dir="2700000" algn="tl" rotWithShape="0">
                  <a:prstClr val="black">
                    <a:alpha val="8000"/>
                  </a:prstClr>
                </a:outerShdw>
              </a:effectLst>
            </a:endParaRPr>
          </a:p>
          <a:p>
            <a:pPr lvl="1"/>
            <a:r>
              <a:rPr lang="en-US" dirty="0" smtClean="0"/>
              <a:t>Some </a:t>
            </a:r>
            <a:r>
              <a:rPr lang="en-US" dirty="0"/>
              <a:t>main groups: </a:t>
            </a:r>
            <a:r>
              <a:rPr lang="en-US" dirty="0">
                <a:effectLst>
                  <a:outerShdw blurRad="50800" dist="38100" dir="2700000" algn="tl" rotWithShape="0">
                    <a:prstClr val="black">
                      <a:alpha val="8000"/>
                    </a:prstClr>
                  </a:outerShdw>
                </a:effectLst>
              </a:rPr>
              <a:t>metabolic, neuro-muscular, </a:t>
            </a:r>
            <a:r>
              <a:rPr lang="en-US" dirty="0"/>
              <a:t>autoimmune, developmental anomalies, bleeding disorders, </a:t>
            </a:r>
            <a:r>
              <a:rPr lang="en-US" dirty="0">
                <a:effectLst>
                  <a:outerShdw blurRad="50800" dist="38100" dir="2700000" algn="tl" rotWithShape="0">
                    <a:prstClr val="black">
                      <a:alpha val="8000"/>
                    </a:prstClr>
                  </a:outerShdw>
                </a:effectLst>
              </a:rPr>
              <a:t>cardiovascular, respiratory,</a:t>
            </a:r>
            <a:r>
              <a:rPr lang="en-US" dirty="0"/>
              <a:t> skin diseases, rare </a:t>
            </a:r>
            <a:r>
              <a:rPr lang="en-US" dirty="0">
                <a:effectLst>
                  <a:outerShdw blurRad="50800" dist="38100" dir="2700000" algn="tl" rotWithShape="0">
                    <a:prstClr val="black">
                      <a:alpha val="8000"/>
                    </a:prstClr>
                  </a:outerShdw>
                </a:effectLst>
              </a:rPr>
              <a:t>cancers…</a:t>
            </a:r>
          </a:p>
          <a:p>
            <a:pPr marL="0" indent="0">
              <a:spcBef>
                <a:spcPts val="0"/>
              </a:spcBef>
              <a:spcAft>
                <a:spcPts val="600"/>
              </a:spcAft>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836712"/>
            <a:ext cx="1800200" cy="2396213"/>
          </a:xfrm>
          <a:prstGeom prst="rect">
            <a:avLst/>
          </a:prstGeom>
        </p:spPr>
      </p:pic>
      <p:sp>
        <p:nvSpPr>
          <p:cNvPr id="6" name="Title 1"/>
          <p:cNvSpPr txBox="1">
            <a:spLocks/>
          </p:cNvSpPr>
          <p:nvPr/>
        </p:nvSpPr>
        <p:spPr>
          <a:xfrm>
            <a:off x="304800" y="304800"/>
            <a:ext cx="8686800" cy="838200"/>
          </a:xfrm>
          <a:prstGeom prst="rect">
            <a:avLst/>
          </a:prstGeom>
        </p:spPr>
        <p:txBody>
          <a:bodyPr anchor="ctr"/>
          <a:lstStyle>
            <a:lvl1pPr algn="l" defTabSz="914400" rtl="0" eaLnBrk="1" latinLnBrk="0" hangingPunct="1">
              <a:spcBef>
                <a:spcPct val="0"/>
              </a:spcBef>
              <a:buNone/>
              <a:defRPr sz="3100" b="1" kern="1200" cap="all" baseline="0">
                <a:solidFill>
                  <a:srgbClr val="727272"/>
                </a:solidFill>
                <a:latin typeface="Ubuntu" panose="020B0504030602030204" pitchFamily="34" charset="0"/>
                <a:ea typeface="+mj-ea"/>
                <a:cs typeface="+mj-cs"/>
              </a:defRPr>
            </a:lvl1pPr>
          </a:lstStyle>
          <a:p>
            <a:r>
              <a:rPr lang="en-GB" dirty="0" smtClean="0"/>
              <a:t>What is a rare disease?</a:t>
            </a:r>
            <a:endParaRPr lang="en-US" dirty="0"/>
          </a:p>
        </p:txBody>
      </p:sp>
    </p:spTree>
    <p:extLst>
      <p:ext uri="{BB962C8B-B14F-4D97-AF65-F5344CB8AC3E}">
        <p14:creationId xmlns:p14="http://schemas.microsoft.com/office/powerpoint/2010/main" val="20103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867"/>
            <a:ext cx="8136904" cy="960612"/>
          </a:xfrm>
        </p:spPr>
        <p:txBody>
          <a:bodyPr/>
          <a:lstStyle/>
          <a:p>
            <a:r>
              <a:rPr lang="en-GB" dirty="0"/>
              <a:t>Characteristics of Rare Diseases</a:t>
            </a:r>
          </a:p>
        </p:txBody>
      </p:sp>
      <p:sp>
        <p:nvSpPr>
          <p:cNvPr id="4" name="Content Placeholder 5"/>
          <p:cNvSpPr>
            <a:spLocks noGrp="1"/>
          </p:cNvSpPr>
          <p:nvPr>
            <p:ph type="body" sz="quarter" idx="10"/>
          </p:nvPr>
        </p:nvSpPr>
        <p:spPr>
          <a:xfrm>
            <a:off x="251519" y="1268759"/>
            <a:ext cx="8391811" cy="4536391"/>
          </a:xfrm>
          <a:prstGeom prst="rect">
            <a:avLst/>
          </a:prstGeom>
        </p:spPr>
        <p:txBody>
          <a:bodyPr>
            <a:normAutofit/>
          </a:bodyPr>
          <a:lstStyle/>
          <a:p>
            <a:pPr>
              <a:buSzPct val="80000"/>
              <a:buFont typeface="Wingdings" panose="05000000000000000000" pitchFamily="2" charset="2"/>
              <a:buChar char="§"/>
            </a:pPr>
            <a:r>
              <a:rPr lang="en-US" sz="2400" dirty="0">
                <a:effectLst>
                  <a:outerShdw blurRad="50800" dist="38100" dir="2700000" algn="tl" rotWithShape="0">
                    <a:prstClr val="black">
                      <a:alpha val="11000"/>
                    </a:prstClr>
                  </a:outerShdw>
                </a:effectLst>
              </a:rPr>
              <a:t>Chronic, progressive, degenerative, disabling and frequently life-threatening</a:t>
            </a:r>
          </a:p>
          <a:p>
            <a:pPr>
              <a:buSzPct val="80000"/>
              <a:buFont typeface="Wingdings" panose="05000000000000000000" pitchFamily="2" charset="2"/>
              <a:buChar char="§"/>
            </a:pPr>
            <a:r>
              <a:rPr lang="en-US" sz="2400" dirty="0">
                <a:effectLst>
                  <a:outerShdw blurRad="50800" dist="38100" dir="2700000" algn="tl" rotWithShape="0">
                    <a:prstClr val="black">
                      <a:alpha val="11000"/>
                    </a:prstClr>
                  </a:outerShdw>
                </a:effectLst>
              </a:rPr>
              <a:t>Patients are few and geographically scattered</a:t>
            </a:r>
          </a:p>
          <a:p>
            <a:pPr>
              <a:buSzPct val="80000"/>
              <a:buFont typeface="Wingdings" panose="05000000000000000000" pitchFamily="2" charset="2"/>
              <a:buChar char="§"/>
            </a:pPr>
            <a:r>
              <a:rPr lang="en-US" sz="2400" dirty="0">
                <a:effectLst>
                  <a:outerShdw blurRad="50800" dist="38100" dir="2700000" algn="tl" rotWithShape="0">
                    <a:prstClr val="black">
                      <a:alpha val="11000"/>
                    </a:prstClr>
                  </a:outerShdw>
                </a:effectLst>
              </a:rPr>
              <a:t>Experts are few and geographically scattered</a:t>
            </a:r>
          </a:p>
          <a:p>
            <a:pPr>
              <a:buSzPct val="80000"/>
              <a:buFont typeface="Wingdings" panose="05000000000000000000" pitchFamily="2" charset="2"/>
              <a:buChar char="§"/>
            </a:pPr>
            <a:r>
              <a:rPr lang="en-US" sz="2400" dirty="0"/>
              <a:t>Reliable </a:t>
            </a:r>
            <a:r>
              <a:rPr lang="en-US" sz="2400" dirty="0" smtClean="0"/>
              <a:t>information is </a:t>
            </a:r>
            <a:r>
              <a:rPr lang="en-US" sz="2400" dirty="0"/>
              <a:t>scarce </a:t>
            </a:r>
          </a:p>
          <a:p>
            <a:pPr>
              <a:buSzPct val="80000"/>
              <a:buFont typeface="Wingdings" panose="05000000000000000000" pitchFamily="2" charset="2"/>
              <a:buChar char="§"/>
            </a:pPr>
            <a:r>
              <a:rPr lang="en-US" sz="2400" dirty="0"/>
              <a:t>Research is fragmented</a:t>
            </a:r>
          </a:p>
          <a:p>
            <a:pPr>
              <a:buSzPct val="80000"/>
              <a:buFont typeface="Wingdings" panose="05000000000000000000" pitchFamily="2" charset="2"/>
              <a:buChar char="§"/>
            </a:pPr>
            <a:r>
              <a:rPr lang="en-US" sz="2400" dirty="0">
                <a:effectLst>
                  <a:outerShdw blurRad="50800" dist="38100" dir="2700000" algn="tl" rotWithShape="0">
                    <a:prstClr val="black">
                      <a:alpha val="11000"/>
                    </a:prstClr>
                  </a:outerShdw>
                </a:effectLst>
              </a:rPr>
              <a:t>Resources are limited </a:t>
            </a:r>
          </a:p>
          <a:p>
            <a:pPr>
              <a:buSzPct val="80000"/>
              <a:buFont typeface="Wingdings" panose="05000000000000000000" pitchFamily="2" charset="2"/>
              <a:buChar char="§"/>
            </a:pPr>
            <a:r>
              <a:rPr lang="en-US" sz="2400" dirty="0"/>
              <a:t>Sustainability is an issue</a:t>
            </a:r>
            <a:endParaRPr lang="en-US" sz="2400" dirty="0">
              <a:effectLst>
                <a:outerShdw blurRad="50800" dist="38100" dir="2700000" algn="tl" rotWithShape="0">
                  <a:prstClr val="black">
                    <a:alpha val="11000"/>
                  </a:prstClr>
                </a:outerShdw>
              </a:effectLst>
            </a:endParaRPr>
          </a:p>
        </p:txBody>
      </p:sp>
      <p:pic>
        <p:nvPicPr>
          <p:cNvPr id="6" name="Picture 5"/>
          <p:cNvPicPr>
            <a:picLocks noChangeAspect="1"/>
          </p:cNvPicPr>
          <p:nvPr/>
        </p:nvPicPr>
        <p:blipFill>
          <a:blip r:embed="rId2"/>
          <a:stretch>
            <a:fillRect/>
          </a:stretch>
        </p:blipFill>
        <p:spPr>
          <a:xfrm>
            <a:off x="5076056" y="3236904"/>
            <a:ext cx="3855307" cy="2568246"/>
          </a:xfrm>
          <a:prstGeom prst="rect">
            <a:avLst/>
          </a:prstGeom>
        </p:spPr>
      </p:pic>
    </p:spTree>
    <p:extLst>
      <p:ext uri="{BB962C8B-B14F-4D97-AF65-F5344CB8AC3E}">
        <p14:creationId xmlns:p14="http://schemas.microsoft.com/office/powerpoint/2010/main" val="258583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3867"/>
            <a:ext cx="6480720" cy="960612"/>
          </a:xfrm>
        </p:spPr>
        <p:txBody>
          <a:bodyPr>
            <a:normAutofit fontScale="90000"/>
          </a:bodyPr>
          <a:lstStyle/>
          <a:p>
            <a:r>
              <a:rPr lang="fr-CH" dirty="0" smtClean="0"/>
              <a:t>The impact of rare </a:t>
            </a:r>
            <a:r>
              <a:rPr lang="fr-CH" dirty="0" err="1" smtClean="0"/>
              <a:t>diseases</a:t>
            </a:r>
            <a:r>
              <a:rPr lang="fr-CH" dirty="0" smtClean="0"/>
              <a:t> </a:t>
            </a:r>
            <a:br>
              <a:rPr lang="fr-CH" dirty="0" smtClean="0"/>
            </a:br>
            <a:r>
              <a:rPr lang="fr-CH" dirty="0" smtClean="0"/>
              <a:t>in the world</a:t>
            </a:r>
            <a:endParaRPr lang="en-GB" dirty="0"/>
          </a:p>
        </p:txBody>
      </p:sp>
      <p:pic>
        <p:nvPicPr>
          <p:cNvPr id="3074" name="Picture 2" descr="Infografica new"/>
          <p:cNvPicPr>
            <a:picLocks noChangeAspect="1" noChangeArrowheads="1"/>
          </p:cNvPicPr>
          <p:nvPr/>
        </p:nvPicPr>
        <p:blipFill rotWithShape="1">
          <a:blip r:embed="rId2">
            <a:extLst>
              <a:ext uri="{28A0092B-C50C-407E-A947-70E740481C1C}">
                <a14:useLocalDpi xmlns:a14="http://schemas.microsoft.com/office/drawing/2010/main" val="0"/>
              </a:ext>
            </a:extLst>
          </a:blip>
          <a:srcRect l="19463"/>
          <a:stretch/>
        </p:blipFill>
        <p:spPr bwMode="auto">
          <a:xfrm>
            <a:off x="1331640" y="4725144"/>
            <a:ext cx="7032728" cy="1878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92"/>
          <a:stretch/>
        </p:blipFill>
        <p:spPr>
          <a:xfrm>
            <a:off x="107504" y="1772816"/>
            <a:ext cx="2938312" cy="2638793"/>
          </a:xfrm>
          <a:prstGeom prst="rect">
            <a:avLst/>
          </a:prstGeom>
        </p:spPr>
      </p:pic>
      <p:sp>
        <p:nvSpPr>
          <p:cNvPr id="8" name="TextBox 7"/>
          <p:cNvSpPr txBox="1"/>
          <p:nvPr/>
        </p:nvSpPr>
        <p:spPr>
          <a:xfrm>
            <a:off x="131560" y="1718503"/>
            <a:ext cx="792088" cy="507831"/>
          </a:xfrm>
          <a:prstGeom prst="rect">
            <a:avLst/>
          </a:prstGeom>
          <a:solidFill>
            <a:schemeClr val="bg1"/>
          </a:solidFill>
        </p:spPr>
        <p:txBody>
          <a:bodyPr wrap="square" rtlCol="0">
            <a:spAutoFit/>
          </a:bodyPr>
          <a:lstStyle/>
          <a:p>
            <a:pPr algn="r"/>
            <a:r>
              <a:rPr lang="fr-FR" sz="2700" dirty="0" smtClean="0">
                <a:ln w="0"/>
                <a:solidFill>
                  <a:schemeClr val="accent5">
                    <a:lumMod val="75000"/>
                  </a:schemeClr>
                </a:solidFill>
                <a:effectLst>
                  <a:outerShdw blurRad="38100" dist="19050" dir="2700000" algn="tl" rotWithShape="0">
                    <a:schemeClr val="dk1">
                      <a:alpha val="40000"/>
                    </a:schemeClr>
                  </a:outerShdw>
                </a:effectLst>
              </a:rPr>
              <a:t>300</a:t>
            </a:r>
            <a:endParaRPr lang="fr-FR" sz="2700" dirty="0">
              <a:ln w="0"/>
              <a:solidFill>
                <a:schemeClr val="accent5">
                  <a:lumMod val="75000"/>
                </a:schemeClr>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3" y="1920184"/>
            <a:ext cx="1905656" cy="262943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027" t="10780" r="3324" b="3648"/>
          <a:stretch/>
        </p:blipFill>
        <p:spPr>
          <a:xfrm>
            <a:off x="3117824" y="2599961"/>
            <a:ext cx="3686424" cy="1211975"/>
          </a:xfrm>
          <a:prstGeom prst="rect">
            <a:avLst/>
          </a:prstGeom>
        </p:spPr>
      </p:pic>
      <p:cxnSp>
        <p:nvCxnSpPr>
          <p:cNvPr id="13" name="Straight Connector 12"/>
          <p:cNvCxnSpPr/>
          <p:nvPr/>
        </p:nvCxnSpPr>
        <p:spPr>
          <a:xfrm>
            <a:off x="2987824" y="1772816"/>
            <a:ext cx="0" cy="27768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48264" y="1772816"/>
            <a:ext cx="0" cy="27768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64368" y="6021288"/>
            <a:ext cx="672128" cy="72008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37504" y="1196752"/>
            <a:ext cx="8496944" cy="369332"/>
          </a:xfrm>
          <a:prstGeom prst="rect">
            <a:avLst/>
          </a:prstGeom>
        </p:spPr>
        <p:txBody>
          <a:bodyPr wrap="square">
            <a:spAutoFit/>
          </a:bodyPr>
          <a:lstStyle/>
          <a:p>
            <a:r>
              <a:rPr lang="en-US" b="1" dirty="0"/>
              <a:t>No one country, no one continent, can solve alone the problems posed by rare diseases </a:t>
            </a:r>
            <a:endParaRPr lang="en-GB" dirty="0"/>
          </a:p>
        </p:txBody>
      </p:sp>
    </p:spTree>
    <p:extLst>
      <p:ext uri="{BB962C8B-B14F-4D97-AF65-F5344CB8AC3E}">
        <p14:creationId xmlns:p14="http://schemas.microsoft.com/office/powerpoint/2010/main" val="1545363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867"/>
            <a:ext cx="8640960" cy="960612"/>
          </a:xfrm>
        </p:spPr>
        <p:txBody>
          <a:bodyPr>
            <a:normAutofit fontScale="90000"/>
          </a:bodyPr>
          <a:lstStyle/>
          <a:p>
            <a:r>
              <a:rPr lang="fr-CH" dirty="0" err="1" smtClean="0"/>
              <a:t>Rarity</a:t>
            </a:r>
            <a:r>
              <a:rPr lang="fr-CH" dirty="0" smtClean="0"/>
              <a:t> calls for action </a:t>
            </a:r>
            <a:br>
              <a:rPr lang="fr-CH" dirty="0" smtClean="0"/>
            </a:br>
            <a:r>
              <a:rPr lang="fr-CH" dirty="0" smtClean="0"/>
              <a:t>at the global </a:t>
            </a:r>
            <a:r>
              <a:rPr lang="fr-CH" dirty="0" err="1" smtClean="0"/>
              <a:t>level</a:t>
            </a:r>
            <a:endParaRPr lang="en-GB" dirty="0"/>
          </a:p>
        </p:txBody>
      </p:sp>
      <p:sp>
        <p:nvSpPr>
          <p:cNvPr id="3" name="Text Placeholder 2"/>
          <p:cNvSpPr>
            <a:spLocks noGrp="1"/>
          </p:cNvSpPr>
          <p:nvPr>
            <p:ph type="body" sz="quarter" idx="10"/>
          </p:nvPr>
        </p:nvSpPr>
        <p:spPr>
          <a:xfrm>
            <a:off x="611560" y="1268760"/>
            <a:ext cx="8064896" cy="4608512"/>
          </a:xfrm>
        </p:spPr>
        <p:txBody>
          <a:bodyPr/>
          <a:lstStyle/>
          <a:p>
            <a:pPr marL="0" indent="0">
              <a:buNone/>
            </a:pPr>
            <a:r>
              <a:rPr lang="en-US" sz="2400" b="1" dirty="0"/>
              <a:t>No one country, no one continent, can solve alone the problems posed by rare diseases </a:t>
            </a:r>
            <a:endParaRPr lang="en-GB" sz="2400" dirty="0" smtClean="0"/>
          </a:p>
          <a:p>
            <a:pPr>
              <a:buFont typeface="Wingdings" panose="05000000000000000000" pitchFamily="2" charset="2"/>
              <a:buChar char="§"/>
            </a:pPr>
            <a:r>
              <a:rPr lang="en-GB" sz="2400" dirty="0" smtClean="0"/>
              <a:t>Need </a:t>
            </a:r>
            <a:r>
              <a:rPr lang="en-GB" sz="2400" dirty="0"/>
              <a:t>to bring together a critical mass of patients and medical experts, scientists and public health authorities.</a:t>
            </a:r>
          </a:p>
          <a:p>
            <a:pPr>
              <a:buFont typeface="Wingdings" panose="05000000000000000000" pitchFamily="2" charset="2"/>
              <a:buChar char="§"/>
            </a:pPr>
            <a:r>
              <a:rPr lang="en-GB" sz="2400" dirty="0"/>
              <a:t>Need to support countries emerging to rare </a:t>
            </a:r>
            <a:r>
              <a:rPr lang="en-GB" sz="2400" dirty="0" smtClean="0"/>
              <a:t>diseases, researchers and medical experts international collaboration </a:t>
            </a:r>
            <a:r>
              <a:rPr lang="en-GB" sz="2400" dirty="0"/>
              <a:t>companies acting at global </a:t>
            </a:r>
            <a:r>
              <a:rPr lang="en-GB" sz="2400" dirty="0" smtClean="0"/>
              <a:t>level</a:t>
            </a:r>
          </a:p>
          <a:p>
            <a:pPr>
              <a:buFont typeface="Wingdings" panose="05000000000000000000" pitchFamily="2" charset="2"/>
              <a:buChar char="§"/>
            </a:pPr>
            <a:r>
              <a:rPr lang="en-GB" sz="2400" dirty="0"/>
              <a:t>C</a:t>
            </a:r>
            <a:r>
              <a:rPr lang="en-GB" sz="2400" dirty="0" smtClean="0"/>
              <a:t>ivil </a:t>
            </a:r>
            <a:r>
              <a:rPr lang="en-GB" sz="2400" dirty="0"/>
              <a:t>society </a:t>
            </a:r>
            <a:r>
              <a:rPr lang="en-GB" sz="2400" dirty="0" smtClean="0"/>
              <a:t>empowerment at international level</a:t>
            </a:r>
          </a:p>
          <a:p>
            <a:pPr marL="0" indent="0">
              <a:buNone/>
            </a:pPr>
            <a:endParaRPr lang="en-GB" sz="2400" dirty="0" smtClean="0"/>
          </a:p>
          <a:p>
            <a:pPr marL="0" indent="0">
              <a:buNone/>
            </a:pPr>
            <a:endParaRPr lang="en-GB" sz="2400" dirty="0"/>
          </a:p>
          <a:p>
            <a:pPr marL="0" indent="0">
              <a:buNone/>
            </a:pPr>
            <a:endParaRPr lang="en-GB" sz="2000" dirty="0"/>
          </a:p>
        </p:txBody>
      </p:sp>
      <p:pic>
        <p:nvPicPr>
          <p:cNvPr id="4" name="Picture 3"/>
          <p:cNvPicPr>
            <a:picLocks noChangeAspect="1"/>
          </p:cNvPicPr>
          <p:nvPr/>
        </p:nvPicPr>
        <p:blipFill>
          <a:blip r:embed="rId2"/>
          <a:stretch>
            <a:fillRect/>
          </a:stretch>
        </p:blipFill>
        <p:spPr>
          <a:xfrm>
            <a:off x="3347864" y="5118122"/>
            <a:ext cx="2323409" cy="1551238"/>
          </a:xfrm>
          <a:prstGeom prst="rect">
            <a:avLst/>
          </a:prstGeom>
        </p:spPr>
      </p:pic>
    </p:spTree>
    <p:extLst>
      <p:ext uri="{BB962C8B-B14F-4D97-AF65-F5344CB8AC3E}">
        <p14:creationId xmlns:p14="http://schemas.microsoft.com/office/powerpoint/2010/main" val="295099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544" y="49289"/>
            <a:ext cx="7632848" cy="960612"/>
          </a:xfrm>
        </p:spPr>
        <p:txBody>
          <a:bodyPr/>
          <a:lstStyle/>
          <a:p>
            <a:r>
              <a:rPr lang="fr-CH" dirty="0" err="1" smtClean="0"/>
              <a:t>Need</a:t>
            </a:r>
            <a:r>
              <a:rPr lang="fr-CH" dirty="0" smtClean="0"/>
              <a:t> for a </a:t>
            </a:r>
            <a:r>
              <a:rPr lang="fr-CH" dirty="0" err="1" smtClean="0"/>
              <a:t>common</a:t>
            </a:r>
            <a:r>
              <a:rPr lang="fr-CH" dirty="0" smtClean="0"/>
              <a:t> </a:t>
            </a:r>
            <a:r>
              <a:rPr lang="fr-CH" dirty="0" err="1" smtClean="0"/>
              <a:t>prevalence</a:t>
            </a:r>
            <a:r>
              <a:rPr lang="fr-CH" dirty="0" smtClean="0"/>
              <a:t> of rare </a:t>
            </a:r>
            <a:r>
              <a:rPr lang="fr-CH" dirty="0" err="1" smtClean="0"/>
              <a:t>diseases</a:t>
            </a:r>
            <a:endParaRPr lang="en-GB" dirty="0"/>
          </a:p>
        </p:txBody>
      </p:sp>
      <p:sp>
        <p:nvSpPr>
          <p:cNvPr id="3" name="Text Placeholder 2"/>
          <p:cNvSpPr>
            <a:spLocks noGrp="1"/>
          </p:cNvSpPr>
          <p:nvPr>
            <p:ph type="body" sz="quarter" idx="10"/>
          </p:nvPr>
        </p:nvSpPr>
        <p:spPr>
          <a:xfrm>
            <a:off x="238292" y="1268760"/>
            <a:ext cx="7200800" cy="5184576"/>
          </a:xfrm>
        </p:spPr>
        <p:txBody>
          <a:bodyPr/>
          <a:lstStyle/>
          <a:p>
            <a:pPr marL="182563" lvl="1" indent="274638">
              <a:spcBef>
                <a:spcPts val="0"/>
              </a:spcBef>
              <a:spcAft>
                <a:spcPts val="0"/>
              </a:spcAft>
              <a:tabLst>
                <a:tab pos="2514600" algn="l"/>
              </a:tabLst>
            </a:pPr>
            <a:r>
              <a:rPr lang="en-US" sz="2200" b="1" dirty="0" smtClean="0"/>
              <a:t>United States: less than 7.5 in 10,000 people </a:t>
            </a:r>
          </a:p>
          <a:p>
            <a:pPr marL="446088" lvl="1" indent="0">
              <a:spcBef>
                <a:spcPts val="0"/>
              </a:spcBef>
              <a:spcAft>
                <a:spcPts val="0"/>
              </a:spcAft>
              <a:buNone/>
              <a:tabLst>
                <a:tab pos="2514600" algn="l"/>
              </a:tabLst>
            </a:pPr>
            <a:r>
              <a:rPr lang="en-US" sz="2200" dirty="0" smtClean="0"/>
              <a:t>(</a:t>
            </a:r>
            <a:r>
              <a:rPr lang="en-US" sz="2200" dirty="0"/>
              <a:t>less than 200,000 individuals in the US </a:t>
            </a:r>
            <a:r>
              <a:rPr lang="en-US" sz="2200" dirty="0" smtClean="0"/>
              <a:t>population)</a:t>
            </a:r>
          </a:p>
          <a:p>
            <a:pPr marL="446088" lvl="1" indent="0">
              <a:spcBef>
                <a:spcPts val="0"/>
              </a:spcBef>
              <a:spcAft>
                <a:spcPts val="1200"/>
              </a:spcAft>
              <a:buNone/>
              <a:tabLst>
                <a:tab pos="2514600" algn="l"/>
              </a:tabLst>
            </a:pPr>
            <a:r>
              <a:rPr lang="en-US" sz="2200" dirty="0" smtClean="0"/>
              <a:t>Population: 318,463,000 </a:t>
            </a:r>
          </a:p>
          <a:p>
            <a:pPr marL="182563" lvl="1" indent="274638">
              <a:spcBef>
                <a:spcPts val="0"/>
              </a:spcBef>
              <a:spcAft>
                <a:spcPts val="0"/>
              </a:spcAft>
              <a:tabLst>
                <a:tab pos="2514600" algn="l"/>
              </a:tabLst>
            </a:pPr>
            <a:r>
              <a:rPr lang="en-US" sz="2200" b="1" dirty="0" smtClean="0"/>
              <a:t>Canada: </a:t>
            </a:r>
            <a:r>
              <a:rPr lang="en-GB" sz="2200" b="1" dirty="0" smtClean="0"/>
              <a:t>no more than 5 in 10,000 people </a:t>
            </a:r>
          </a:p>
          <a:p>
            <a:pPr marL="446088" lvl="1" indent="0">
              <a:spcBef>
                <a:spcPts val="0"/>
              </a:spcBef>
              <a:spcAft>
                <a:spcPts val="1200"/>
              </a:spcAft>
              <a:buNone/>
              <a:tabLst>
                <a:tab pos="2514600" algn="l"/>
              </a:tabLst>
            </a:pPr>
            <a:r>
              <a:rPr lang="en-US" sz="2200" dirty="0" smtClean="0"/>
              <a:t>Population:   35,427,524 </a:t>
            </a:r>
          </a:p>
          <a:p>
            <a:pPr marL="182563" lvl="1" indent="274638">
              <a:spcBef>
                <a:spcPts val="0"/>
              </a:spcBef>
              <a:spcAft>
                <a:spcPts val="0"/>
              </a:spcAft>
              <a:tabLst>
                <a:tab pos="2514600" algn="l"/>
              </a:tabLst>
            </a:pPr>
            <a:r>
              <a:rPr lang="en-US" sz="2200" b="1" dirty="0" smtClean="0"/>
              <a:t>EU</a:t>
            </a:r>
            <a:r>
              <a:rPr lang="en-US" sz="2200" b="1" dirty="0"/>
              <a:t>: no more than 5 in 10,000 people </a:t>
            </a:r>
          </a:p>
          <a:p>
            <a:pPr marL="446088" lvl="1" indent="0">
              <a:spcBef>
                <a:spcPts val="0"/>
              </a:spcBef>
              <a:spcAft>
                <a:spcPts val="0"/>
              </a:spcAft>
              <a:buNone/>
              <a:tabLst>
                <a:tab pos="2514600" algn="l"/>
              </a:tabLst>
            </a:pPr>
            <a:r>
              <a:rPr lang="en-US" sz="2200" dirty="0"/>
              <a:t>(less than 1 in 2,000 citizens)</a:t>
            </a:r>
          </a:p>
          <a:p>
            <a:pPr marL="446088" lvl="1" indent="0">
              <a:spcBef>
                <a:spcPts val="0"/>
              </a:spcBef>
              <a:spcAft>
                <a:spcPts val="1200"/>
              </a:spcAft>
              <a:buNone/>
              <a:tabLst>
                <a:tab pos="2514600" algn="l"/>
              </a:tabLst>
            </a:pPr>
            <a:r>
              <a:rPr lang="en-US" sz="2200" dirty="0" smtClean="0"/>
              <a:t>Population: 507 416 607 </a:t>
            </a:r>
          </a:p>
          <a:p>
            <a:pPr marL="182563" lvl="1" indent="274638">
              <a:spcBef>
                <a:spcPts val="0"/>
              </a:spcBef>
              <a:spcAft>
                <a:spcPts val="0"/>
              </a:spcAft>
              <a:tabLst>
                <a:tab pos="2514600" algn="l"/>
              </a:tabLst>
            </a:pPr>
            <a:r>
              <a:rPr lang="en-US" sz="2200" b="1" dirty="0" smtClean="0"/>
              <a:t>Brazil</a:t>
            </a:r>
            <a:r>
              <a:rPr lang="en-US" sz="2200" b="1" dirty="0"/>
              <a:t>: 6.5 in 10,000 people </a:t>
            </a:r>
          </a:p>
          <a:p>
            <a:pPr marL="446088" lvl="1" indent="0">
              <a:spcBef>
                <a:spcPts val="0"/>
              </a:spcBef>
              <a:spcAft>
                <a:spcPts val="0"/>
              </a:spcAft>
              <a:buNone/>
              <a:tabLst>
                <a:tab pos="2514600" algn="l"/>
              </a:tabLst>
            </a:pPr>
            <a:r>
              <a:rPr lang="en-US" sz="2200" dirty="0"/>
              <a:t>(1.3 in 2000 people)</a:t>
            </a:r>
          </a:p>
          <a:p>
            <a:pPr marL="446088" lvl="1" indent="0">
              <a:spcBef>
                <a:spcPts val="0"/>
              </a:spcBef>
              <a:spcAft>
                <a:spcPts val="1200"/>
              </a:spcAft>
              <a:buNone/>
              <a:tabLst>
                <a:tab pos="2514600" algn="l"/>
              </a:tabLst>
            </a:pPr>
            <a:r>
              <a:rPr lang="en-GB" sz="2200" dirty="0" smtClean="0"/>
              <a:t>Population: 202,914,000</a:t>
            </a:r>
          </a:p>
          <a:p>
            <a:pPr marL="182563" lvl="1" indent="274638">
              <a:spcBef>
                <a:spcPts val="0"/>
              </a:spcBef>
              <a:spcAft>
                <a:spcPts val="0"/>
              </a:spcAft>
              <a:tabLst>
                <a:tab pos="2514600" algn="l"/>
              </a:tabLst>
            </a:pPr>
            <a:r>
              <a:rPr lang="en-US" sz="2200" b="1" dirty="0" smtClean="0"/>
              <a:t>Mexico</a:t>
            </a:r>
            <a:r>
              <a:rPr lang="en-US" sz="2200" b="1" dirty="0"/>
              <a:t>: </a:t>
            </a:r>
            <a:r>
              <a:rPr lang="en-GB" sz="2200" b="1" dirty="0"/>
              <a:t>no more than 5 in 10,000 people </a:t>
            </a:r>
          </a:p>
          <a:p>
            <a:pPr marL="446088" lvl="1" indent="0">
              <a:spcBef>
                <a:spcPts val="0"/>
              </a:spcBef>
              <a:spcAft>
                <a:spcPts val="1200"/>
              </a:spcAft>
              <a:buNone/>
              <a:tabLst>
                <a:tab pos="2514600" algn="l"/>
              </a:tabLst>
            </a:pPr>
            <a:r>
              <a:rPr lang="en-GB" sz="2200" dirty="0" smtClean="0"/>
              <a:t>Population: 119,713,203</a:t>
            </a:r>
            <a:endParaRPr lang="en-US" sz="2200" dirty="0" smtClean="0"/>
          </a:p>
          <a:p>
            <a:endParaRPr lang="en-GB" dirty="0"/>
          </a:p>
        </p:txBody>
      </p:sp>
      <p:pic>
        <p:nvPicPr>
          <p:cNvPr id="5" name="Picture 4"/>
          <p:cNvPicPr>
            <a:picLocks noChangeAspect="1"/>
          </p:cNvPicPr>
          <p:nvPr/>
        </p:nvPicPr>
        <p:blipFill>
          <a:blip r:embed="rId3"/>
          <a:stretch>
            <a:fillRect/>
          </a:stretch>
        </p:blipFill>
        <p:spPr>
          <a:xfrm>
            <a:off x="6444208" y="2578705"/>
            <a:ext cx="2133785" cy="2938527"/>
          </a:xfrm>
          <a:prstGeom prst="rect">
            <a:avLst/>
          </a:prstGeom>
        </p:spPr>
      </p:pic>
      <p:pic>
        <p:nvPicPr>
          <p:cNvPr id="6" name="Picture 5"/>
          <p:cNvPicPr>
            <a:picLocks noChangeAspect="1"/>
          </p:cNvPicPr>
          <p:nvPr/>
        </p:nvPicPr>
        <p:blipFill>
          <a:blip r:embed="rId3"/>
          <a:stretch>
            <a:fillRect/>
          </a:stretch>
        </p:blipFill>
        <p:spPr>
          <a:xfrm>
            <a:off x="6372200" y="2639760"/>
            <a:ext cx="2133785" cy="2938527"/>
          </a:xfrm>
          <a:prstGeom prst="rect">
            <a:avLst/>
          </a:prstGeom>
          <a:effectLst>
            <a:softEdge rad="1270000"/>
          </a:effectLst>
        </p:spPr>
      </p:pic>
    </p:spTree>
    <p:extLst>
      <p:ext uri="{BB962C8B-B14F-4D97-AF65-F5344CB8AC3E}">
        <p14:creationId xmlns:p14="http://schemas.microsoft.com/office/powerpoint/2010/main" val="50170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3867"/>
            <a:ext cx="6912768" cy="960612"/>
          </a:xfrm>
        </p:spPr>
        <p:txBody>
          <a:bodyPr/>
          <a:lstStyle/>
          <a:p>
            <a:r>
              <a:rPr lang="fr-FR" dirty="0" err="1"/>
              <a:t>Need</a:t>
            </a:r>
            <a:r>
              <a:rPr lang="fr-FR" dirty="0"/>
              <a:t> for more Rare </a:t>
            </a:r>
            <a:r>
              <a:rPr lang="fr-FR" dirty="0" err="1"/>
              <a:t>Diseases</a:t>
            </a:r>
            <a:r>
              <a:rPr lang="fr-FR" dirty="0"/>
              <a:t> &amp; </a:t>
            </a:r>
            <a:r>
              <a:rPr lang="fr-FR" dirty="0" err="1"/>
              <a:t>Orphan</a:t>
            </a:r>
            <a:r>
              <a:rPr lang="fr-FR" dirty="0"/>
              <a:t> </a:t>
            </a:r>
            <a:r>
              <a:rPr lang="fr-FR" dirty="0" err="1"/>
              <a:t>Drugs</a:t>
            </a:r>
            <a:r>
              <a:rPr lang="fr-FR" dirty="0"/>
              <a:t> </a:t>
            </a:r>
            <a:r>
              <a:rPr lang="fr-FR" dirty="0" err="1"/>
              <a:t>Regulations</a:t>
            </a:r>
            <a:r>
              <a:rPr lang="fr-FR" dirty="0"/>
              <a:t> </a:t>
            </a:r>
            <a:endParaRPr lang="en-GB" dirty="0"/>
          </a:p>
        </p:txBody>
      </p:sp>
      <p:sp>
        <p:nvSpPr>
          <p:cNvPr id="3" name="Text Placeholder 2"/>
          <p:cNvSpPr>
            <a:spLocks noGrp="1"/>
          </p:cNvSpPr>
          <p:nvPr>
            <p:ph type="body" sz="quarter" idx="10"/>
          </p:nvPr>
        </p:nvSpPr>
        <p:spPr>
          <a:xfrm>
            <a:off x="251520" y="1412776"/>
            <a:ext cx="8784976" cy="5445224"/>
          </a:xfrm>
        </p:spPr>
        <p:txBody>
          <a:bodyPr/>
          <a:lstStyle/>
          <a:p>
            <a:pPr>
              <a:buFont typeface="Wingdings" panose="05000000000000000000" pitchFamily="2" charset="2"/>
              <a:buChar char="§"/>
            </a:pPr>
            <a:r>
              <a:rPr lang="en-GB" dirty="0"/>
              <a:t>1983:  USA: The Orphan Drug Act (ODA) </a:t>
            </a:r>
            <a:endParaRPr lang="en-GB" dirty="0" smtClean="0"/>
          </a:p>
          <a:p>
            <a:pPr marL="457200" lvl="1" indent="0">
              <a:buNone/>
            </a:pPr>
            <a:r>
              <a:rPr lang="en-GB" sz="2200" dirty="0" smtClean="0"/>
              <a:t>(</a:t>
            </a:r>
            <a:r>
              <a:rPr lang="en-GB" sz="2200" dirty="0"/>
              <a:t>promoted by the National Organization </a:t>
            </a:r>
            <a:r>
              <a:rPr lang="en-GB" sz="2200" dirty="0" smtClean="0"/>
              <a:t>for </a:t>
            </a:r>
            <a:r>
              <a:rPr lang="en-GB" sz="2200" dirty="0"/>
              <a:t>Rare </a:t>
            </a:r>
            <a:r>
              <a:rPr lang="en-GB" sz="2200" dirty="0" smtClean="0"/>
              <a:t>Disorders NORD</a:t>
            </a:r>
            <a:r>
              <a:rPr lang="en-GB" sz="2200" dirty="0"/>
              <a:t>)</a:t>
            </a:r>
          </a:p>
          <a:p>
            <a:pPr>
              <a:buFont typeface="Wingdings" panose="05000000000000000000" pitchFamily="2" charset="2"/>
              <a:buChar char="§"/>
            </a:pPr>
            <a:r>
              <a:rPr lang="en-GB" dirty="0"/>
              <a:t>1991:  SINGAPORE</a:t>
            </a:r>
          </a:p>
          <a:p>
            <a:pPr>
              <a:buFont typeface="Wingdings" panose="05000000000000000000" pitchFamily="2" charset="2"/>
              <a:buChar char="§"/>
            </a:pPr>
            <a:r>
              <a:rPr lang="en-GB" dirty="0"/>
              <a:t>1993:  JAPAN </a:t>
            </a:r>
          </a:p>
          <a:p>
            <a:pPr>
              <a:buFont typeface="Wingdings" panose="05000000000000000000" pitchFamily="2" charset="2"/>
              <a:buChar char="§"/>
            </a:pPr>
            <a:r>
              <a:rPr lang="en-GB" dirty="0"/>
              <a:t>1997:  AUSTRALIA</a:t>
            </a:r>
          </a:p>
          <a:p>
            <a:pPr>
              <a:buFont typeface="Wingdings" panose="05000000000000000000" pitchFamily="2" charset="2"/>
              <a:buChar char="§"/>
            </a:pPr>
            <a:r>
              <a:rPr lang="en-GB" dirty="0"/>
              <a:t>1999:  EU Regulation on Orphan </a:t>
            </a:r>
            <a:r>
              <a:rPr lang="en-GB" dirty="0" smtClean="0"/>
              <a:t>Drugs</a:t>
            </a:r>
          </a:p>
          <a:p>
            <a:pPr marL="457200" lvl="1" indent="0">
              <a:buNone/>
            </a:pPr>
            <a:r>
              <a:rPr lang="en-GB" sz="2200" dirty="0" smtClean="0"/>
              <a:t>(EURORDIS strongly advocated for this </a:t>
            </a:r>
          </a:p>
          <a:p>
            <a:pPr marL="457200" lvl="1" indent="0">
              <a:buNone/>
            </a:pPr>
            <a:r>
              <a:rPr lang="en-GB" sz="2200" dirty="0" smtClean="0"/>
              <a:t>Regulation)</a:t>
            </a:r>
          </a:p>
          <a:p>
            <a:pPr marL="457200" lvl="1" indent="0">
              <a:buNone/>
            </a:pPr>
            <a:r>
              <a:rPr lang="en-GB" sz="2200" dirty="0" smtClean="0"/>
              <a:t>Other </a:t>
            </a:r>
            <a:r>
              <a:rPr lang="en-GB" sz="2200" dirty="0"/>
              <a:t>parts of the world lagging </a:t>
            </a:r>
            <a:r>
              <a:rPr lang="en-GB" sz="2200" dirty="0" smtClean="0"/>
              <a:t>behind</a:t>
            </a:r>
            <a:endParaRPr lang="en-GB" sz="2200" dirty="0"/>
          </a:p>
        </p:txBody>
      </p:sp>
      <p:pic>
        <p:nvPicPr>
          <p:cNvPr id="4" name="Picture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2551240"/>
            <a:ext cx="2160240" cy="3168296"/>
          </a:xfrm>
          <a:prstGeom prst="rect">
            <a:avLst/>
          </a:prstGeom>
        </p:spPr>
      </p:pic>
    </p:spTree>
    <p:extLst>
      <p:ext uri="{BB962C8B-B14F-4D97-AF65-F5344CB8AC3E}">
        <p14:creationId xmlns:p14="http://schemas.microsoft.com/office/powerpoint/2010/main" val="491927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Challenges &amp; </a:t>
            </a:r>
            <a:r>
              <a:rPr lang="fr-FR" dirty="0" err="1"/>
              <a:t>Hopes</a:t>
            </a:r>
            <a:endParaRPr lang="en-GB" dirty="0"/>
          </a:p>
        </p:txBody>
      </p:sp>
      <p:sp>
        <p:nvSpPr>
          <p:cNvPr id="3" name="Text Placeholder 2"/>
          <p:cNvSpPr>
            <a:spLocks noGrp="1"/>
          </p:cNvSpPr>
          <p:nvPr>
            <p:ph type="body" sz="quarter" idx="10"/>
          </p:nvPr>
        </p:nvSpPr>
        <p:spPr>
          <a:xfrm>
            <a:off x="132488" y="1019702"/>
            <a:ext cx="7319832" cy="5073593"/>
          </a:xfrm>
        </p:spPr>
        <p:txBody>
          <a:bodyPr/>
          <a:lstStyle/>
          <a:p>
            <a:pPr>
              <a:buFont typeface="Wingdings" panose="05000000000000000000" pitchFamily="2" charset="2"/>
              <a:buChar char="§"/>
            </a:pPr>
            <a:r>
              <a:rPr lang="en-GB" sz="1900" dirty="0"/>
              <a:t>Rare Diseases greatly differ from each other, great heterogeneity, affect different organs, different disabilities, different ages</a:t>
            </a:r>
          </a:p>
          <a:p>
            <a:pPr>
              <a:buFont typeface="Wingdings" panose="05000000000000000000" pitchFamily="2" charset="2"/>
              <a:buChar char="§"/>
            </a:pPr>
            <a:r>
              <a:rPr lang="en-GB" sz="1900" dirty="0"/>
              <a:t>Different health systems, gaps in economic and social development across the world  North/South divide</a:t>
            </a:r>
          </a:p>
          <a:p>
            <a:pPr>
              <a:buFont typeface="Wingdings" panose="05000000000000000000" pitchFamily="2" charset="2"/>
              <a:buChar char="§"/>
            </a:pPr>
            <a:r>
              <a:rPr lang="en-GB" sz="1900" dirty="0"/>
              <a:t>However there </a:t>
            </a:r>
            <a:r>
              <a:rPr lang="en-GB" sz="1900" dirty="0" smtClean="0"/>
              <a:t>are </a:t>
            </a:r>
            <a:r>
              <a:rPr lang="en-GB" sz="1900" b="1" dirty="0" smtClean="0"/>
              <a:t>commonalities </a:t>
            </a:r>
            <a:r>
              <a:rPr lang="en-GB" sz="1900" b="1" dirty="0"/>
              <a:t>across all rare diseases</a:t>
            </a:r>
            <a:r>
              <a:rPr lang="en-GB" sz="1900" dirty="0"/>
              <a:t>. They share many of the same challenges and issues in all parts of the world which allows for common healthcare policies </a:t>
            </a:r>
          </a:p>
          <a:p>
            <a:pPr>
              <a:buFont typeface="Wingdings" panose="05000000000000000000" pitchFamily="2" charset="2"/>
              <a:buChar char="§"/>
            </a:pPr>
            <a:r>
              <a:rPr lang="en-GB" sz="1900" dirty="0"/>
              <a:t>In the 21st century, new opportunities from translational research, innovative regulatory science, and information technologies :</a:t>
            </a:r>
          </a:p>
          <a:p>
            <a:pPr lvl="1"/>
            <a:r>
              <a:rPr lang="en-GB" sz="1700" dirty="0" smtClean="0"/>
              <a:t>Enable more and earlier diagnosis</a:t>
            </a:r>
          </a:p>
          <a:p>
            <a:pPr lvl="1"/>
            <a:r>
              <a:rPr lang="en-GB" sz="1700" dirty="0" smtClean="0"/>
              <a:t>Bring </a:t>
            </a:r>
            <a:r>
              <a:rPr lang="en-GB" sz="1700" dirty="0"/>
              <a:t>more </a:t>
            </a:r>
            <a:r>
              <a:rPr lang="en-GB" sz="1700" dirty="0" smtClean="0"/>
              <a:t>quality care and innovative </a:t>
            </a:r>
            <a:r>
              <a:rPr lang="en-GB" sz="1700" dirty="0"/>
              <a:t>treatments </a:t>
            </a:r>
            <a:r>
              <a:rPr lang="en-GB" sz="1700" dirty="0" smtClean="0"/>
              <a:t>to </a:t>
            </a:r>
            <a:r>
              <a:rPr lang="en-GB" sz="1700" dirty="0"/>
              <a:t>patients</a:t>
            </a:r>
          </a:p>
          <a:p>
            <a:pPr lvl="1"/>
            <a:r>
              <a:rPr lang="en-GB" sz="1700" dirty="0"/>
              <a:t>Increased access and flow of information </a:t>
            </a:r>
          </a:p>
          <a:p>
            <a:pPr lvl="1"/>
            <a:r>
              <a:rPr lang="en-GB" sz="1700" dirty="0"/>
              <a:t>Create networking opportunities globally, encourage partnerships</a:t>
            </a:r>
          </a:p>
          <a:p>
            <a:endParaRPr lang="en-GB" sz="2000" dirty="0"/>
          </a:p>
        </p:txBody>
      </p:sp>
      <p:pic>
        <p:nvPicPr>
          <p:cNvPr id="4" name="Picture 3"/>
          <p:cNvPicPr>
            <a:picLocks noChangeAspect="1"/>
          </p:cNvPicPr>
          <p:nvPr/>
        </p:nvPicPr>
        <p:blipFill>
          <a:blip r:embed="rId2"/>
          <a:stretch>
            <a:fillRect/>
          </a:stretch>
        </p:blipFill>
        <p:spPr>
          <a:xfrm>
            <a:off x="7228602" y="1268760"/>
            <a:ext cx="1565077" cy="2088234"/>
          </a:xfrm>
          <a:prstGeom prst="rect">
            <a:avLst/>
          </a:prstGeom>
        </p:spPr>
      </p:pic>
      <p:pic>
        <p:nvPicPr>
          <p:cNvPr id="5" name="Picture 4"/>
          <p:cNvPicPr>
            <a:picLocks noChangeAspect="1"/>
          </p:cNvPicPr>
          <p:nvPr/>
        </p:nvPicPr>
        <p:blipFill>
          <a:blip r:embed="rId3"/>
          <a:stretch>
            <a:fillRect/>
          </a:stretch>
        </p:blipFill>
        <p:spPr>
          <a:xfrm>
            <a:off x="7065868" y="4077072"/>
            <a:ext cx="1728192" cy="1728192"/>
          </a:xfrm>
          <a:prstGeom prst="rect">
            <a:avLst/>
          </a:prstGeom>
        </p:spPr>
      </p:pic>
    </p:spTree>
    <p:extLst>
      <p:ext uri="{BB962C8B-B14F-4D97-AF65-F5344CB8AC3E}">
        <p14:creationId xmlns:p14="http://schemas.microsoft.com/office/powerpoint/2010/main" val="2685939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Tran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4769</TotalTime>
  <Words>1543</Words>
  <Application>Microsoft Office PowerPoint</Application>
  <PresentationFormat>On-screen Show (4:3)</PresentationFormat>
  <Paragraphs>173</Paragraphs>
  <Slides>26</Slides>
  <Notes>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Conception personnalisée</vt:lpstr>
      <vt:lpstr>2_Conception personnalisée</vt:lpstr>
      <vt:lpstr>Slide Transition</vt:lpstr>
      <vt:lpstr>PowerPoint Presentation</vt:lpstr>
      <vt:lpstr>PowerPoint Presentation</vt:lpstr>
      <vt:lpstr>PowerPoint Presentation</vt:lpstr>
      <vt:lpstr>Characteristics of Rare Diseases</vt:lpstr>
      <vt:lpstr>The impact of rare diseases  in the world</vt:lpstr>
      <vt:lpstr>Rarity calls for action  at the global level</vt:lpstr>
      <vt:lpstr>Need for a common prevalence of rare diseases</vt:lpstr>
      <vt:lpstr>Need for more Rare Diseases &amp; Orphan Drugs Regulations </vt:lpstr>
      <vt:lpstr>Challenges &amp; Hopes</vt:lpstr>
      <vt:lpstr>The globalisation of Rare Diseases is underway</vt:lpstr>
      <vt:lpstr>Rare diseases international </vt:lpstr>
      <vt:lpstr>vISION</vt:lpstr>
      <vt:lpstr>RDI Launch EVENT mAY 28, 2015  MADRID, SPAIN</vt:lpstr>
      <vt:lpstr>44 member organisations</vt:lpstr>
      <vt:lpstr>representing patients  in more than 60 counTRIES  </vt:lpstr>
      <vt:lpstr>www.rarediseasesinternational.org  @rarediseasesint</vt:lpstr>
      <vt:lpstr>Joint Declaration “Rare Diseases: An International Public Health Priority” </vt:lpstr>
      <vt:lpstr>PowerPoint Presentation</vt:lpstr>
      <vt:lpstr>PowerPoint Presentation</vt:lpstr>
      <vt:lpstr>PowerPoint Presentation</vt:lpstr>
      <vt:lpstr>THE 2030 Sustainable development agenda AND Rare diseases</vt:lpstr>
      <vt:lpstr>The synergies between the Sustainable Development Goals and rare diseases </vt:lpstr>
      <vt:lpstr>The synergies between the Sustainable Development Goals and rare diseases </vt:lpstr>
      <vt:lpstr>Universal health coverage: what about rare diseases?</vt:lpstr>
      <vt:lpstr>Leave no one behind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Marielle MICHAUX</dc:creator>
  <cp:lastModifiedBy>Auditorium</cp:lastModifiedBy>
  <cp:revision>215</cp:revision>
  <cp:lastPrinted>2017-02-09T14:50:45Z</cp:lastPrinted>
  <dcterms:created xsi:type="dcterms:W3CDTF">2014-03-21T17:23:34Z</dcterms:created>
  <dcterms:modified xsi:type="dcterms:W3CDTF">2017-02-10T08:16:30Z</dcterms:modified>
</cp:coreProperties>
</file>